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358" r:id="rId3"/>
    <p:sldId id="365" r:id="rId4"/>
    <p:sldId id="366" r:id="rId5"/>
    <p:sldId id="425" r:id="rId6"/>
    <p:sldId id="329" r:id="rId7"/>
    <p:sldId id="426" r:id="rId8"/>
    <p:sldId id="385" r:id="rId9"/>
    <p:sldId id="318" r:id="rId10"/>
    <p:sldId id="452" r:id="rId11"/>
    <p:sldId id="453" r:id="rId12"/>
    <p:sldId id="390" r:id="rId13"/>
    <p:sldId id="427" r:id="rId14"/>
    <p:sldId id="428" r:id="rId15"/>
    <p:sldId id="391" r:id="rId16"/>
    <p:sldId id="273" r:id="rId17"/>
    <p:sldId id="299" r:id="rId19"/>
    <p:sldId id="469" r:id="rId20"/>
    <p:sldId id="474" r:id="rId21"/>
    <p:sldId id="470" r:id="rId22"/>
    <p:sldId id="471" r:id="rId23"/>
    <p:sldId id="472" r:id="rId24"/>
    <p:sldId id="473" r:id="rId25"/>
    <p:sldId id="321" r:id="rId26"/>
    <p:sldId id="392" r:id="rId27"/>
    <p:sldId id="323" r:id="rId28"/>
    <p:sldId id="445" r:id="rId29"/>
    <p:sldId id="449" r:id="rId30"/>
    <p:sldId id="357" r:id="rId31"/>
  </p:sldIdLst>
  <p:sldSz cx="12192000" cy="6858000"/>
  <p:notesSz cx="6858000" cy="9144000"/>
  <p:embeddedFontLst>
    <p:embeddedFont>
      <p:font typeface="方正兰亭纤黑_GBK" panose="02000000000000000000" charset="0"/>
      <p:regular r:id="rId35"/>
    </p:embeddedFont>
    <p:embeddedFont>
      <p:font typeface="冬青黑体简体中文 W3" panose="020B0300000000000000"/>
      <p:regular r:id="rId36"/>
    </p:embeddedFont>
    <p:embeddedFont>
      <p:font typeface="Calibri" panose="020F0502020204030204" charset="0"/>
      <p:regular r:id="rId37"/>
      <p:bold r:id="rId38"/>
      <p:italic r:id="rId39"/>
      <p:boldItalic r:id="rId40"/>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方正兰亭纤黑_GBK" panose="02000000000000000000" charset="0"/>
        <a:ea typeface="方正兰亭纤黑_GBK" panose="02000000000000000000" charset="0"/>
        <a:cs typeface="+mn-cs"/>
      </a:defRPr>
    </a:lvl1pPr>
    <a:lvl2pPr marL="457200" lvl="1"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2pPr>
    <a:lvl3pPr marL="914400" lvl="2"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3pPr>
    <a:lvl4pPr marL="1371600" lvl="3"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4pPr>
    <a:lvl5pPr marL="1828800" lvl="4"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5pPr>
    <a:lvl6pPr marL="2286000" lvl="5"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6pPr>
    <a:lvl7pPr marL="2743200" lvl="6"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7pPr>
    <a:lvl8pPr marL="3200400" lvl="7"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8pPr>
    <a:lvl9pPr marL="3657600" lvl="8"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595959"/>
    <a:srgbClr val="FAC93E"/>
    <a:srgbClr val="3EA9D3"/>
    <a:srgbClr val="D84943"/>
    <a:srgbClr val="F8F8F8"/>
    <a:srgbClr val="B1CE71"/>
    <a:srgbClr val="6F6F6F"/>
    <a:srgbClr val="C0504D"/>
    <a:srgbClr val="9BBB59"/>
    <a:srgbClr val="5E5E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0943"/>
  </p:normalViewPr>
  <p:slideViewPr>
    <p:cSldViewPr snapToGrid="0" showGuides="1">
      <p:cViewPr varScale="1">
        <p:scale>
          <a:sx n="79" d="100"/>
          <a:sy n="79" d="100"/>
        </p:scale>
        <p:origin x="96" y="324"/>
      </p:cViewPr>
      <p:guideLst>
        <p:guide orient="horz" pos="1262"/>
        <p:guide orient="horz" pos="3688"/>
        <p:guide orient="horz" pos="3226"/>
        <p:guide orient="horz" pos="4205"/>
        <p:guide orient="horz" pos="1956"/>
        <p:guide orient="horz" pos="1672"/>
        <p:guide orient="horz" pos="3738"/>
        <p:guide pos="4400"/>
        <p:guide pos="5661"/>
        <p:guide pos="758"/>
        <p:guide pos="4021"/>
        <p:guide pos="2457"/>
        <p:guide pos="1551"/>
        <p:guide pos="2057"/>
        <p:guide pos="7098"/>
        <p:guide pos="3592"/>
      </p:guideLst>
    </p:cSldViewPr>
  </p:slideViewPr>
  <p:notesTextViewPr>
    <p:cViewPr>
      <p:scale>
        <a:sx n="1" d="1"/>
        <a:sy n="1" d="1"/>
      </p:scale>
      <p:origin x="0" y="0"/>
    </p:cViewPr>
  </p:notesTextViewPr>
  <p:sorterViewPr>
    <p:cViewPr varScale="1">
      <p:scale>
        <a:sx n="100" d="100"/>
        <a:sy n="100" d="100"/>
      </p:scale>
      <p:origin x="0" y="-6036"/>
    </p:cViewPr>
  </p:sorter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font" Target="fonts/font6.fntdata"/><Relationship Id="rId4" Type="http://schemas.openxmlformats.org/officeDocument/2006/relationships/slide" Target="slides/slide2.xml"/><Relationship Id="rId39" Type="http://schemas.openxmlformats.org/officeDocument/2006/relationships/font" Target="fonts/font5.fntdata"/><Relationship Id="rId38" Type="http://schemas.openxmlformats.org/officeDocument/2006/relationships/font" Target="fonts/font4.fntdata"/><Relationship Id="rId37" Type="http://schemas.openxmlformats.org/officeDocument/2006/relationships/font" Target="fonts/font3.fntdata"/><Relationship Id="rId36" Type="http://schemas.openxmlformats.org/officeDocument/2006/relationships/font" Target="fonts/font2.fntdata"/><Relationship Id="rId35" Type="http://schemas.openxmlformats.org/officeDocument/2006/relationships/font" Target="fonts/font1.fntdata"/><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media/>
</file>

<file path=ppt/media/image1.png>
</file>

<file path=ppt/media/image2.wmf>
</file>

<file path=ppt/media/image3.wmf>
</file>

<file path=ppt/media/image4.wm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F9156B2A-344F-470A-8794-D0F1293C8892}" type="datetimeFigureOut">
              <a:rPr lang="zh-CN" altLang="en-US" strike="noStrike" noProof="1" smtClean="0">
                <a:latin typeface="+mn-lt"/>
                <a:ea typeface="+mn-ea"/>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56294094-9A2F-4FCB-AD84-F172657DAB70}"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幻灯片图像占位符 1"/>
          <p:cNvSpPr>
            <a:spLocks noGrp="1" noRot="1" noChangeAspect="1"/>
          </p:cNvSpPr>
          <p:nvPr>
            <p:ph type="sldImg"/>
          </p:nvPr>
        </p:nvSpPr>
        <p:spPr/>
      </p:sp>
      <p:sp>
        <p:nvSpPr>
          <p:cNvPr id="21506" name="备注占位符 2"/>
          <p:cNvSpPr>
            <a:spLocks noGrp="1"/>
          </p:cNvSpPr>
          <p:nvPr>
            <p:ph type="body"/>
          </p:nvPr>
        </p:nvSpPr>
        <p:spPr/>
        <p:txBody>
          <a:bodyPr lIns="91440" tIns="45720" rIns="91440" bIns="45720" anchor="t"/>
          <a:p>
            <a:pPr lvl="0"/>
            <a:endParaRPr lang="zh-CN" altLang="en-US" dirty="0"/>
          </a:p>
        </p:txBody>
      </p:sp>
      <p:sp>
        <p:nvSpPr>
          <p:cNvPr id="21507"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8F8F8"/>
        </a:solidFill>
        <a:effectLst/>
      </p:bgPr>
    </p:bg>
    <p:spTree>
      <p:nvGrpSpPr>
        <p:cNvPr id="1" name=""/>
        <p:cNvGrpSpPr/>
        <p:nvPr/>
      </p:nvGrpSpPr>
      <p:grpSpPr>
        <a:xfrm>
          <a:off x="0" y="0"/>
          <a:ext cx="0" cy="0"/>
          <a:chOff x="0" y="0"/>
          <a:chExt cx="0" cy="0"/>
        </a:xfrm>
      </p:grpSpPr>
      <p:sp>
        <p:nvSpPr>
          <p:cNvPr id="7" name="直角三角形 6"/>
          <p:cNvSpPr/>
          <p:nvPr userDrawn="1"/>
        </p:nvSpPr>
        <p:spPr>
          <a:xfrm rot="18900000" flipH="1">
            <a:off x="-1228725" y="508000"/>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 name="直角三角形 7"/>
          <p:cNvSpPr/>
          <p:nvPr userDrawn="1"/>
        </p:nvSpPr>
        <p:spPr>
          <a:xfrm rot="18900000" flipH="1">
            <a:off x="-1228725" y="3940175"/>
            <a:ext cx="2427288"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 name="直角三角形 8"/>
          <p:cNvSpPr/>
          <p:nvPr userDrawn="1"/>
        </p:nvSpPr>
        <p:spPr>
          <a:xfrm rot="2700000">
            <a:off x="483394" y="2224881"/>
            <a:ext cx="2427288" cy="2425700"/>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 name="直角三角形 9"/>
          <p:cNvSpPr/>
          <p:nvPr userDrawn="1"/>
        </p:nvSpPr>
        <p:spPr>
          <a:xfrm rot="2700000" flipV="1">
            <a:off x="487363" y="5656263"/>
            <a:ext cx="2427288"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直角三角形 16"/>
          <p:cNvSpPr/>
          <p:nvPr userDrawn="1"/>
        </p:nvSpPr>
        <p:spPr>
          <a:xfrm rot="18900000" flipV="1">
            <a:off x="10998200" y="3929063"/>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直角三角形 17"/>
          <p:cNvSpPr/>
          <p:nvPr userDrawn="1"/>
        </p:nvSpPr>
        <p:spPr>
          <a:xfrm rot="18900000" flipV="1">
            <a:off x="10998994" y="497681"/>
            <a:ext cx="2425700"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直角三角形 18"/>
          <p:cNvSpPr/>
          <p:nvPr userDrawn="1"/>
        </p:nvSpPr>
        <p:spPr>
          <a:xfrm rot="2700000" flipH="1" flipV="1">
            <a:off x="9286875" y="2212975"/>
            <a:ext cx="2427288" cy="24272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直角三角形 19"/>
          <p:cNvSpPr/>
          <p:nvPr userDrawn="1"/>
        </p:nvSpPr>
        <p:spPr>
          <a:xfrm rot="2700000" flipH="1">
            <a:off x="9282906" y="-1218406"/>
            <a:ext cx="2425700"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6" name="灯片编号占位符 5"/>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100000">
                                          <p:val>
                                            <p:strVal val="#ppt_x"/>
                                          </p:val>
                                        </p:tav>
                                      </p:tavLst>
                                    </p:anim>
                                    <p:anim calcmode="lin" valueType="num">
                                      <p:cBhvr>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ppt_x</p:attrName>
                                        </p:attrNameLst>
                                      </p:cBhvr>
                                      <p:tavLst>
                                        <p:tav tm="0">
                                          <p:val>
                                            <p:strVal val="#ppt_x"/>
                                          </p:val>
                                        </p:tav>
                                        <p:tav tm="100000">
                                          <p:val>
                                            <p:strVal val="#ppt_x"/>
                                          </p:val>
                                        </p:tav>
                                      </p:tavLst>
                                    </p:anim>
                                    <p:anim calcmode="lin" valueType="num">
                                      <p:cBhvr>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
                                          </p:val>
                                        </p:tav>
                                        <p:tav tm="100000">
                                          <p:val>
                                            <p:strVal val="#ppt_x"/>
                                          </p:val>
                                        </p:tav>
                                      </p:tavLst>
                                    </p:anim>
                                    <p:anim calcmode="lin" valueType="num">
                                      <p:cBhvr>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ppt_x</p:attrName>
                                        </p:attrNameLst>
                                      </p:cBhvr>
                                      <p:tavLst>
                                        <p:tav tm="0">
                                          <p:val>
                                            <p:strVal val="#ppt_x"/>
                                          </p:val>
                                        </p:tav>
                                        <p:tav tm="100000">
                                          <p:val>
                                            <p:strVal val="#ppt_x"/>
                                          </p:val>
                                        </p:tav>
                                      </p:tavLst>
                                    </p:anim>
                                    <p:anim calcmode="lin" valueType="num">
                                      <p:cBhvr>
                                        <p:cTn id="24" dur="500" fill="hold"/>
                                        <p:tgtEl>
                                          <p:spTgt spid="20"/>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ppt_x</p:attrName>
                                        </p:attrNameLst>
                                      </p:cBhvr>
                                      <p:tavLst>
                                        <p:tav tm="0">
                                          <p:val>
                                            <p:strVal val="#ppt_x"/>
                                          </p:val>
                                        </p:tav>
                                        <p:tav tm="100000">
                                          <p:val>
                                            <p:strVal val="#ppt_x"/>
                                          </p:val>
                                        </p:tav>
                                      </p:tavLst>
                                    </p:anim>
                                    <p:anim calcmode="lin" valueType="num">
                                      <p:cBhvr>
                                        <p:cTn id="28" dur="500" fill="hold"/>
                                        <p:tgtEl>
                                          <p:spTgt spid="1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ppt_x</p:attrName>
                                        </p:attrNameLst>
                                      </p:cBhvr>
                                      <p:tavLst>
                                        <p:tav tm="0">
                                          <p:val>
                                            <p:strVal val="#ppt_x"/>
                                          </p:val>
                                        </p:tav>
                                        <p:tav tm="100000">
                                          <p:val>
                                            <p:strVal val="#ppt_x"/>
                                          </p:val>
                                        </p:tav>
                                      </p:tavLst>
                                    </p:anim>
                                    <p:anim calcmode="lin" valueType="num">
                                      <p:cBhvr>
                                        <p:cTn id="32" dur="500" fill="hold"/>
                                        <p:tgtEl>
                                          <p:spTgt spid="1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ppt_x</p:attrName>
                                        </p:attrNameLst>
                                      </p:cBhvr>
                                      <p:tavLst>
                                        <p:tav tm="0">
                                          <p:val>
                                            <p:strVal val="#ppt_x"/>
                                          </p:val>
                                        </p:tav>
                                        <p:tav tm="100000">
                                          <p:val>
                                            <p:strVal val="#ppt_x"/>
                                          </p:val>
                                        </p:tav>
                                      </p:tavLst>
                                    </p:anim>
                                    <p:anim calcmode="lin" valueType="num">
                                      <p:cBhvr>
                                        <p:cTn id="36"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7" grpId="0" animBg="1"/>
      <p:bldP spid="18" grpId="0" animBg="1"/>
      <p:bldP spid="19" grpId="0" animBg="1"/>
      <p:bldP spid="20"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lIns="91440" tIns="45720" rIns="91440" bIns="45720" anchor="t"/>
          <a:p>
            <a:pPr lvl="0" indent="-22860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2.wmf"/><Relationship Id="rId1"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7.xml"/><Relationship Id="rId2" Type="http://schemas.openxmlformats.org/officeDocument/2006/relationships/image" Target="../media/image3.wmf"/><Relationship Id="rId1"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7.xml"/><Relationship Id="rId2" Type="http://schemas.openxmlformats.org/officeDocument/2006/relationships/image" Target="../media/image4.wmf"/><Relationship Id="rId1" Type="http://schemas.openxmlformats.org/officeDocument/2006/relationships/oleObject" Target="../embeddings/oleObject3.bin"/></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文本框 4"/>
          <p:cNvSpPr txBox="1"/>
          <p:nvPr/>
        </p:nvSpPr>
        <p:spPr>
          <a:xfrm>
            <a:off x="1714500" y="2703513"/>
            <a:ext cx="8686800" cy="1531620"/>
          </a:xfrm>
          <a:prstGeom prst="rect">
            <a:avLst/>
          </a:prstGeom>
          <a:noFill/>
          <a:ln w="9525">
            <a:noFill/>
          </a:ln>
        </p:spPr>
        <p:txBody>
          <a:bodyPr wrap="square" anchor="t">
            <a:spAutoFit/>
          </a:bodyPr>
          <a:p>
            <a:pPr algn="ctr">
              <a:lnSpc>
                <a:spcPct val="130000"/>
              </a:lnSpc>
            </a:pPr>
            <a:r>
              <a:rPr lang="zh-CN" altLang="zh-CN" sz="7200" dirty="0">
                <a:solidFill>
                  <a:srgbClr val="595959"/>
                </a:solidFill>
                <a:latin typeface="冬青黑体简体中文 W3" panose="020B0300000000000000"/>
                <a:ea typeface="冬青黑体简体中文 W3" panose="020B0300000000000000"/>
              </a:rPr>
              <a:t>需求工程计划</a:t>
            </a:r>
            <a:endParaRPr lang="zh-CN" altLang="zh-CN" sz="7200" dirty="0">
              <a:solidFill>
                <a:srgbClr val="595959"/>
              </a:solidFill>
              <a:latin typeface="冬青黑体简体中文 W3" panose="020B0300000000000000"/>
              <a:ea typeface="冬青黑体简体中文 W3" panose="020B0300000000000000"/>
            </a:endParaRPr>
          </a:p>
        </p:txBody>
      </p:sp>
      <p:cxnSp>
        <p:nvCxnSpPr>
          <p:cNvPr id="7" name="直接连接符 6"/>
          <p:cNvCxnSpPr/>
          <p:nvPr/>
        </p:nvCxnSpPr>
        <p:spPr>
          <a:xfrm>
            <a:off x="2462213" y="2635250"/>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62213" y="4303713"/>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pic>
        <p:nvPicPr>
          <p:cNvPr id="4100" name="图片 3" descr="logoBlack"/>
          <p:cNvPicPr>
            <a:picLocks noChangeAspect="1"/>
          </p:cNvPicPr>
          <p:nvPr/>
        </p:nvPicPr>
        <p:blipFill>
          <a:blip r:embed="rId1"/>
          <a:stretch>
            <a:fillRect/>
          </a:stretch>
        </p:blipFill>
        <p:spPr>
          <a:xfrm>
            <a:off x="5302885" y="4388803"/>
            <a:ext cx="1585913" cy="1649412"/>
          </a:xfrm>
          <a:prstGeom prst="rect">
            <a:avLst/>
          </a:prstGeom>
          <a:noFill/>
          <a:ln w="9525">
            <a:noFill/>
          </a:ln>
        </p:spPr>
      </p:pic>
      <p:sp>
        <p:nvSpPr>
          <p:cNvPr id="2" name="文本框 1"/>
          <p:cNvSpPr txBox="1"/>
          <p:nvPr/>
        </p:nvSpPr>
        <p:spPr>
          <a:xfrm>
            <a:off x="3202940" y="6129020"/>
            <a:ext cx="6031865" cy="450850"/>
          </a:xfrm>
          <a:prstGeom prst="rect">
            <a:avLst/>
          </a:prstGeom>
          <a:noFill/>
        </p:spPr>
        <p:txBody>
          <a:bodyPr wrap="square" rtlCol="0">
            <a:spAutoFit/>
          </a:bodyPr>
          <a:p>
            <a:pPr algn="ctr">
              <a:lnSpc>
                <a:spcPct val="130000"/>
              </a:lnSpc>
            </a:pPr>
            <a:r>
              <a:rPr lang="zh-CN" altLang="en-US" dirty="0" smtClean="0">
                <a:solidFill>
                  <a:srgbClr val="595959"/>
                </a:solidFill>
              </a:rPr>
              <a:t>组员：许佳俊、徐柯杰、何宇晨、杜潇天、黄玉钱</a:t>
            </a:r>
            <a:endParaRPr lang="zh-CN" altLang="en-US" dirty="0" smtClean="0">
              <a:solidFill>
                <a:srgbClr val="595959"/>
              </a:solidFill>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372872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59512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需求验证</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需求评审。</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《需求规格说明书》修改版。</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需求管理</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变更的需求；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根据需求变更修改需求计划。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《软件需求变更文档》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6387"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WBS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964430" y="2755900"/>
          <a:ext cx="1961515" cy="1346200"/>
        </p:xfrm>
        <a:graphic>
          <a:graphicData uri="http://schemas.openxmlformats.org/presentationml/2006/ole">
            <mc:AlternateContent xmlns:mc="http://schemas.openxmlformats.org/markup-compatibility/2006">
              <mc:Choice xmlns:v="urn:schemas-microsoft-com:vml" Requires="v">
                <p:oleObj spid="_x0000_s1026" name="" showAsIcon="1" r:id="rId1" imgW="971550" imgH="666750" progId="Visio.Drawing.11">
                  <p:embed/>
                </p:oleObj>
              </mc:Choice>
              <mc:Fallback>
                <p:oleObj name="" showAsIcon="1" r:id="rId1" imgW="971550" imgH="666750" progId="Visio.Drawing.11">
                  <p:embed/>
                  <p:pic>
                    <p:nvPicPr>
                      <p:cNvPr id="0" name="图片 1025"/>
                      <p:cNvPicPr/>
                      <p:nvPr/>
                    </p:nvPicPr>
                    <p:blipFill>
                      <a:blip r:embed="rId2"/>
                      <a:stretch>
                        <a:fillRect/>
                      </a:stretch>
                    </p:blipFill>
                    <p:spPr>
                      <a:xfrm>
                        <a:off x="4964430" y="2755900"/>
                        <a:ext cx="1961515" cy="1346200"/>
                      </a:xfrm>
                      <a:prstGeom prst="rect">
                        <a:avLst/>
                      </a:prstGeom>
                    </p:spPr>
                  </p:pic>
                </p:oleObj>
              </mc:Fallback>
            </mc:AlternateContent>
          </a:graphicData>
        </a:graphic>
      </p:graphicFrame>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411"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OBS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869815" y="2759710"/>
          <a:ext cx="2273935" cy="1560830"/>
        </p:xfrm>
        <a:graphic>
          <a:graphicData uri="http://schemas.openxmlformats.org/presentationml/2006/ole">
            <mc:AlternateContent xmlns:mc="http://schemas.openxmlformats.org/markup-compatibility/2006">
              <mc:Choice xmlns:v="urn:schemas-microsoft-com:vml" Requires="v">
                <p:oleObj spid="_x0000_s2050" name="" showAsIcon="1" r:id="rId1" imgW="971550" imgH="666750" progId="Visio.Drawing.11">
                  <p:embed/>
                </p:oleObj>
              </mc:Choice>
              <mc:Fallback>
                <p:oleObj name="" showAsIcon="1" r:id="rId1" imgW="971550" imgH="666750" progId="Visio.Drawing.11">
                  <p:embed/>
                  <p:pic>
                    <p:nvPicPr>
                      <p:cNvPr id="0" name="图片 2049"/>
                      <p:cNvPicPr/>
                      <p:nvPr/>
                    </p:nvPicPr>
                    <p:blipFill>
                      <a:blip r:embed="rId2"/>
                      <a:stretch>
                        <a:fillRect/>
                      </a:stretch>
                    </p:blipFill>
                    <p:spPr>
                      <a:xfrm>
                        <a:off x="4869815" y="2759710"/>
                        <a:ext cx="2273935" cy="1560830"/>
                      </a:xfrm>
                      <a:prstGeom prst="rect">
                        <a:avLst/>
                      </a:prstGeom>
                    </p:spPr>
                  </p:pic>
                </p:oleObj>
              </mc:Fallback>
            </mc:AlternateContent>
          </a:graphicData>
        </a:graphic>
      </p:graphicFrame>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435"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甘特图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5034280" y="2936240"/>
          <a:ext cx="1917700" cy="1316355"/>
        </p:xfrm>
        <a:graphic>
          <a:graphicData uri="http://schemas.openxmlformats.org/presentationml/2006/ole">
            <mc:AlternateContent xmlns:mc="http://schemas.openxmlformats.org/markup-compatibility/2006">
              <mc:Choice xmlns:v="urn:schemas-microsoft-com:vml" Requires="v">
                <p:oleObj spid="_x0000_s3074" name="" showAsIcon="1" r:id="rId1" imgW="971550" imgH="666750" progId="MSProject.Project.9">
                  <p:embed/>
                </p:oleObj>
              </mc:Choice>
              <mc:Fallback>
                <p:oleObj name="" showAsIcon="1" r:id="rId1" imgW="971550" imgH="666750" progId="MSProject.Project.9">
                  <p:embed/>
                  <p:pic>
                    <p:nvPicPr>
                      <p:cNvPr id="0" name="图片 3073"/>
                      <p:cNvPicPr/>
                      <p:nvPr/>
                    </p:nvPicPr>
                    <p:blipFill>
                      <a:blip r:embed="rId2"/>
                      <a:stretch>
                        <a:fillRect/>
                      </a:stretch>
                    </p:blipFill>
                    <p:spPr>
                      <a:xfrm>
                        <a:off x="5034280" y="2936240"/>
                        <a:ext cx="1917700" cy="1316355"/>
                      </a:xfrm>
                      <a:prstGeom prst="rect">
                        <a:avLst/>
                      </a:prstGeom>
                    </p:spPr>
                  </p:pic>
                </p:oleObj>
              </mc:Fallback>
            </mc:AlternateContent>
          </a:graphicData>
        </a:graphic>
      </p:graphicFrame>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459" name="文本框 21"/>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预算</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1905000" y="2003425"/>
          <a:ext cx="8054975" cy="3565525"/>
        </p:xfrm>
        <a:graphic>
          <a:graphicData uri="http://schemas.openxmlformats.org/drawingml/2006/table">
            <a:tbl>
              <a:tblPr firstRow="1" bandRow="1">
                <a:tableStyleId>{5940675A-B579-460E-94D1-54222C63F5DA}</a:tableStyleId>
              </a:tblPr>
              <a:tblGrid>
                <a:gridCol w="1962785"/>
                <a:gridCol w="2538730"/>
                <a:gridCol w="3553460"/>
              </a:tblGrid>
              <a:tr h="540385">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活动</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工作量</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人时</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成本（元）</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需求</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197</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6101</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895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设计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50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1548.5</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编码</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测试</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部署</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12</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371.64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合计：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329</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14617.84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9494" name="文本框 2"/>
          <p:cNvSpPr txBox="1"/>
          <p:nvPr/>
        </p:nvSpPr>
        <p:spPr>
          <a:xfrm>
            <a:off x="1905000" y="1076325"/>
            <a:ext cx="2420938" cy="829945"/>
          </a:xfrm>
          <a:prstGeom prst="rect">
            <a:avLst/>
          </a:prstGeom>
          <a:noFill/>
          <a:ln w="9525">
            <a:noFill/>
          </a:ln>
        </p:spPr>
        <p:txBody>
          <a:bodyPr wrap="square" anchor="t">
            <a:spAutoFit/>
          </a:bodyPr>
          <a:p>
            <a:pPr algn="ctr"/>
            <a:r>
              <a:rPr lang="zh-CN" altLang="en-US" sz="2400" dirty="0">
                <a:solidFill>
                  <a:srgbClr val="595959"/>
                </a:solidFill>
                <a:latin typeface="方正兰亭纤黑_GBK" panose="02000000000000000000" charset="0"/>
                <a:ea typeface="方正兰亭纤黑_GBK" panose="02000000000000000000" charset="0"/>
              </a:rPr>
              <a:t>人工费用：每小时30.97元/人</a:t>
            </a:r>
            <a:endParaRPr lang="zh-CN" altLang="en-US" sz="2400" dirty="0">
              <a:solidFill>
                <a:srgbClr val="595959"/>
              </a:solidFill>
              <a:latin typeface="方正兰亭纤黑_GBK" panose="02000000000000000000" charset="0"/>
              <a:ea typeface="方正兰亭纤黑_GBK" panose="02000000000000000000" charset="0"/>
            </a:endParaRP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2"/>
          <p:cNvSpPr txBox="1"/>
          <p:nvPr/>
        </p:nvSpPr>
        <p:spPr>
          <a:xfrm>
            <a:off x="3813175" y="2830513"/>
            <a:ext cx="456565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Three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0482" name="文本框 3"/>
          <p:cNvSpPr txBox="1"/>
          <p:nvPr/>
        </p:nvSpPr>
        <p:spPr>
          <a:xfrm>
            <a:off x="3460750" y="4105275"/>
            <a:ext cx="527050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质量管理计划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0483" name="组合 5"/>
          <p:cNvGrpSpPr>
            <a:grpSpLocks noChangeAspect="1"/>
          </p:cNvGrpSpPr>
          <p:nvPr/>
        </p:nvGrpSpPr>
        <p:grpSpPr>
          <a:xfrm>
            <a:off x="5641975" y="1690688"/>
            <a:ext cx="908050" cy="881062"/>
            <a:chOff x="852640" y="745263"/>
            <a:chExt cx="472326" cy="471243"/>
          </a:xfrm>
        </p:grpSpPr>
        <p:sp>
          <p:nvSpPr>
            <p:cNvPr id="20484"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5"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6"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7"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11" name="直角三角形 10"/>
          <p:cNvSpPr/>
          <p:nvPr/>
        </p:nvSpPr>
        <p:spPr>
          <a:xfrm rot="13498687">
            <a:off x="-2438400" y="99218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直角三角形 11"/>
          <p:cNvSpPr/>
          <p:nvPr/>
        </p:nvSpPr>
        <p:spPr>
          <a:xfrm rot="8101313" flipH="1">
            <a:off x="9753600" y="97313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2533" name="文本框 33"/>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管理计划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 name="文本框 3"/>
          <p:cNvSpPr txBox="1"/>
          <p:nvPr/>
        </p:nvSpPr>
        <p:spPr>
          <a:xfrm>
            <a:off x="992505" y="1080770"/>
            <a:ext cx="4742180" cy="768350"/>
          </a:xfrm>
          <a:prstGeom prst="rect">
            <a:avLst/>
          </a:prstGeom>
          <a:noFill/>
          <a:ln w="9525">
            <a:noFill/>
          </a:ln>
        </p:spPr>
        <p:txBody>
          <a:bodyPr wrap="square">
            <a:spAutoFit/>
          </a:bodyPr>
          <a:p>
            <a:r>
              <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rPr>
              <a:t>项目干系人登记册</a:t>
            </a:r>
            <a:endPar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endParaRPr>
          </a:p>
        </p:txBody>
      </p:sp>
      <p:pic>
        <p:nvPicPr>
          <p:cNvPr id="5" name="图片 4" descr="3AL@1YGNZMJ74W666KF~{IO"/>
          <p:cNvPicPr>
            <a:picLocks noChangeAspect="1"/>
          </p:cNvPicPr>
          <p:nvPr/>
        </p:nvPicPr>
        <p:blipFill>
          <a:blip r:embed="rId1"/>
          <a:stretch>
            <a:fillRect/>
          </a:stretch>
        </p:blipFill>
        <p:spPr>
          <a:xfrm>
            <a:off x="1303020" y="1849120"/>
            <a:ext cx="9883775" cy="466471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58356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需求获取方面的风险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3" name="表格 2"/>
          <p:cNvGraphicFramePr/>
          <p:nvPr/>
        </p:nvGraphicFramePr>
        <p:xfrm>
          <a:off x="318135" y="873125"/>
          <a:ext cx="11376025" cy="5619115"/>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44958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产品前景和项目范围没有达成明确的共识引发的风险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6">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1.将用户群分类，选择每类的用户代表，采用面对面交谈、观察用户工作、了解工作组织、让用户参加设计等方法和用户建立起良好的沟通环境和氛围，针对产品前景和项目范围进行沟通，正确疏导用户进行说明，并正确准确地记录。</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2.在需求工程项目计划中，在任务书中进行明确的时间分配，绘制完整的甘特图，对每个阶段的时间分配进行审查。</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3.查找需求规格说明的国际标准模板，召开专门的需求规格制定的小组会议，对各方面进行需求规格定义，并制作完整和正确的需求规格说明书。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4.针对非功能需求（性能需求、可靠性需求、易用性需求、安全性需求、运行环境约束、外部接口、可保障性需求）进行规范说明，正确配置资源。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5.让用户罗列出所有的需求，准确地记录下来，并加以说明，对于表达不清的、笼统模糊、尺度难以控制的，要善于挖掘、善于诱导来启发用户对目标系统的理解和认识，帮助表达其真正需求。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5024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需求开发所需的时间分配不合理引发的风险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5145">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需求规格说明的不完整性和不正确性引发的风险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579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忽视非功能需求引发的风险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38493">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未加说明的需求引发的风险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38493">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对已有的产品作为需求基线来源引发的风险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58356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需求分析方面的风险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0" name="表格 -1"/>
          <p:cNvGraphicFramePr/>
          <p:nvPr/>
        </p:nvGraphicFramePr>
        <p:xfrm>
          <a:off x="275590" y="1256030"/>
          <a:ext cx="11376025" cy="4679315"/>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1418590">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设定需求优先级引发的风险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1.熟悉需求优先级排序的原因和方法，进行正确地需求优先级排序，针对（客户的需求、需求对客户的相对重要程度、功能需求交付的时间、作为其他需求之前提的需求以及各需求之间的其他关系、哪些需求必须放在一起实现、满足每个需求所需要的成本）六个问题进行深刻理解，并运用简单合理的方法（二分法、两两比较法、三层分级法、MoSCoW法等），正确依据价值、成本和风险排优先级。</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2.小组各成员针对适合本项目的各种技术、方法、语言、工具、硬件进行熟悉，项目经理进行一定的组员培训，提高小组成员的专业技术水平。</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9392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不熟悉的技术、方法、语言、工具或者硬件引发的风险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107632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编写需求规格说明方面的风险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0" name="表格 -1"/>
          <p:cNvGraphicFramePr/>
          <p:nvPr/>
        </p:nvGraphicFramePr>
        <p:xfrm>
          <a:off x="275590" y="1256030"/>
          <a:ext cx="11376025" cy="4679315"/>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1418590">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尽管问题待确定但迫于时间压力而继续向前引发的风险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1.项目经理正确合理的进行整个项目的时间分配，落实每个小组成员的工作，并在每个工作阶段进行定期审查，要求提前完成工作，留出时间进行修正更改、提交任务和进行下阶段任务的提前进行。</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2.针对二义性的术语进行深刻分析，用简单朴素的语言进行描述。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19392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具有二义性的术语引发的风险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直角三角形 1"/>
          <p:cNvSpPr/>
          <p:nvPr/>
        </p:nvSpPr>
        <p:spPr>
          <a:xfrm rot="2700000" flipH="1">
            <a:off x="2462213" y="-758825"/>
            <a:ext cx="1527175"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直角三角形 2"/>
          <p:cNvSpPr/>
          <p:nvPr/>
        </p:nvSpPr>
        <p:spPr>
          <a:xfrm rot="2700000" flipH="1">
            <a:off x="303213" y="-758825"/>
            <a:ext cx="1527175"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 name="直角三角形 3"/>
          <p:cNvSpPr/>
          <p:nvPr/>
        </p:nvSpPr>
        <p:spPr>
          <a:xfrm rot="8100000">
            <a:off x="1382713" y="319088"/>
            <a:ext cx="1527175" cy="15255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 name="直角三角形 4"/>
          <p:cNvSpPr/>
          <p:nvPr/>
        </p:nvSpPr>
        <p:spPr>
          <a:xfrm rot="8100000" flipV="1">
            <a:off x="-776287" y="320675"/>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文本框 11"/>
          <p:cNvSpPr txBox="1"/>
          <p:nvPr/>
        </p:nvSpPr>
        <p:spPr>
          <a:xfrm>
            <a:off x="7620000" y="24288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2</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3" name="文本框 12"/>
          <p:cNvSpPr txBox="1"/>
          <p:nvPr/>
        </p:nvSpPr>
        <p:spPr>
          <a:xfrm>
            <a:off x="7921625" y="2493963"/>
            <a:ext cx="3697288" cy="639763"/>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实施计划</a:t>
            </a:r>
            <a:endParaRPr lang="zh-CN" altLang="en-US" sz="3600" b="1" spc="300" noProof="1" dirty="0" smtClean="0">
              <a:solidFill>
                <a:srgbClr val="595959"/>
              </a:solidFill>
              <a:latin typeface="+mn-ea"/>
            </a:endParaRPr>
          </a:p>
        </p:txBody>
      </p:sp>
      <p:sp>
        <p:nvSpPr>
          <p:cNvPr id="14" name="等腰三角形 13"/>
          <p:cNvSpPr/>
          <p:nvPr/>
        </p:nvSpPr>
        <p:spPr>
          <a:xfrm rot="5400000">
            <a:off x="6754019" y="2482056"/>
            <a:ext cx="769938" cy="6635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文本框 14"/>
          <p:cNvSpPr txBox="1"/>
          <p:nvPr/>
        </p:nvSpPr>
        <p:spPr>
          <a:xfrm>
            <a:off x="1800225" y="2398713"/>
            <a:ext cx="601663" cy="830262"/>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1</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6" name="文本框 15"/>
          <p:cNvSpPr txBox="1"/>
          <p:nvPr/>
        </p:nvSpPr>
        <p:spPr>
          <a:xfrm>
            <a:off x="2265363" y="2449513"/>
            <a:ext cx="3282950" cy="639763"/>
          </a:xfrm>
          <a:prstGeom prst="rect">
            <a:avLst/>
          </a:prstGeom>
          <a:noFill/>
        </p:spPr>
        <p:txBody>
          <a:bodyPr wrap="square" rtlCol="0">
            <a:spAutoFit/>
          </a:bodyPr>
          <a:lstStyle/>
          <a:p>
            <a:pPr algn="ctr" fontAlgn="auto"/>
            <a:r>
              <a:rPr lang="zh-CN" altLang="en-US" sz="3600" b="1" spc="300" noProof="1" dirty="0" smtClean="0">
                <a:solidFill>
                  <a:srgbClr val="595959"/>
                </a:solidFill>
                <a:latin typeface="+mn-ea"/>
                <a:ea typeface="+mn-ea"/>
                <a:cs typeface="+mn-cs"/>
              </a:rPr>
              <a:t>项目概述 </a:t>
            </a:r>
            <a:endParaRPr lang="zh-CN" altLang="en-US" sz="3600" b="1" spc="300" noProof="1" dirty="0" smtClean="0">
              <a:solidFill>
                <a:srgbClr val="595959"/>
              </a:solidFill>
              <a:latin typeface="+mn-ea"/>
            </a:endParaRPr>
          </a:p>
        </p:txBody>
      </p:sp>
      <p:sp>
        <p:nvSpPr>
          <p:cNvPr id="17" name="等腰三角形 16"/>
          <p:cNvSpPr/>
          <p:nvPr/>
        </p:nvSpPr>
        <p:spPr>
          <a:xfrm rot="5400000">
            <a:off x="927100" y="2481263"/>
            <a:ext cx="769938" cy="6651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文本框 17"/>
          <p:cNvSpPr txBox="1"/>
          <p:nvPr/>
        </p:nvSpPr>
        <p:spPr>
          <a:xfrm>
            <a:off x="2290763" y="4705827"/>
            <a:ext cx="3232150"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管理计划</a:t>
            </a:r>
            <a:endParaRPr lang="zh-CN" altLang="en-US" sz="3600" b="1" spc="300" noProof="1" dirty="0" smtClean="0">
              <a:solidFill>
                <a:srgbClr val="595959"/>
              </a:solidFill>
              <a:latin typeface="+mn-ea"/>
              <a:ea typeface="+mn-ea"/>
              <a:cs typeface="+mn-cs"/>
            </a:endParaRPr>
          </a:p>
        </p:txBody>
      </p:sp>
      <p:sp>
        <p:nvSpPr>
          <p:cNvPr id="19" name="文本框 18"/>
          <p:cNvSpPr txBox="1"/>
          <p:nvPr/>
        </p:nvSpPr>
        <p:spPr>
          <a:xfrm>
            <a:off x="1800225" y="4597400"/>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3</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0" name="等腰三角形 19"/>
          <p:cNvSpPr/>
          <p:nvPr/>
        </p:nvSpPr>
        <p:spPr>
          <a:xfrm rot="5400000">
            <a:off x="927100" y="4695825"/>
            <a:ext cx="769938" cy="665163"/>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1" name="文本框 20"/>
          <p:cNvSpPr txBox="1"/>
          <p:nvPr/>
        </p:nvSpPr>
        <p:spPr>
          <a:xfrm>
            <a:off x="7702550" y="46132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4</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2" name="文本框 21"/>
          <p:cNvSpPr txBox="1"/>
          <p:nvPr/>
        </p:nvSpPr>
        <p:spPr>
          <a:xfrm>
            <a:off x="8183563" y="4705827"/>
            <a:ext cx="3224213"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版本控制</a:t>
            </a:r>
            <a:endParaRPr lang="zh-CN" altLang="en-US" sz="3600" b="1" spc="300" noProof="1" dirty="0" smtClean="0">
              <a:solidFill>
                <a:srgbClr val="595959"/>
              </a:solidFill>
              <a:latin typeface="+mn-ea"/>
              <a:ea typeface="+mn-ea"/>
              <a:cs typeface="+mn-cs"/>
            </a:endParaRPr>
          </a:p>
        </p:txBody>
      </p:sp>
      <p:sp>
        <p:nvSpPr>
          <p:cNvPr id="23" name="等腰三角形 22"/>
          <p:cNvSpPr/>
          <p:nvPr/>
        </p:nvSpPr>
        <p:spPr>
          <a:xfrm rot="5400000">
            <a:off x="6763544" y="4696619"/>
            <a:ext cx="769938" cy="6635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8" name="直角三角形 27"/>
          <p:cNvSpPr/>
          <p:nvPr/>
        </p:nvSpPr>
        <p:spPr>
          <a:xfrm rot="18900000">
            <a:off x="8203406" y="-773906"/>
            <a:ext cx="1525588"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9" name="直角三角形 28"/>
          <p:cNvSpPr/>
          <p:nvPr/>
        </p:nvSpPr>
        <p:spPr>
          <a:xfrm rot="18900000">
            <a:off x="10362406" y="-773906"/>
            <a:ext cx="1525588"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直角三角形 29"/>
          <p:cNvSpPr/>
          <p:nvPr/>
        </p:nvSpPr>
        <p:spPr>
          <a:xfrm rot="13500000" flipH="1">
            <a:off x="9282113" y="303213"/>
            <a:ext cx="1527175" cy="1527175"/>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1" name="直角三角形 30"/>
          <p:cNvSpPr/>
          <p:nvPr/>
        </p:nvSpPr>
        <p:spPr>
          <a:xfrm rot="13500000" flipH="1" flipV="1">
            <a:off x="11441113" y="306388"/>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4" name="文本框 23"/>
          <p:cNvSpPr txBox="1"/>
          <p:nvPr/>
        </p:nvSpPr>
        <p:spPr>
          <a:xfrm>
            <a:off x="5165725" y="157163"/>
            <a:ext cx="1860550" cy="825500"/>
          </a:xfrm>
          <a:prstGeom prst="rect">
            <a:avLst/>
          </a:prstGeom>
          <a:noFill/>
        </p:spPr>
        <p:txBody>
          <a:bodyPr wrap="square" rtlCol="0">
            <a:spAutoFit/>
          </a:bodyPr>
          <a:lstStyle/>
          <a:p>
            <a:pPr algn="ctr" fontAlgn="auto"/>
            <a:r>
              <a:rPr lang="zh-CN" altLang="en-US" sz="4800" spc="600" noProof="1" dirty="0" smtClean="0">
                <a:solidFill>
                  <a:srgbClr val="595959"/>
                </a:solidFill>
                <a:latin typeface="+mj-ea"/>
                <a:ea typeface="+mj-ea"/>
                <a:cs typeface="+mn-cs"/>
              </a:rPr>
              <a:t>目录</a:t>
            </a:r>
            <a:endParaRPr lang="zh-CN" altLang="en-US" sz="4800" spc="600" noProof="1" dirty="0" smtClean="0">
              <a:solidFill>
                <a:srgbClr val="595959"/>
              </a:solidFill>
              <a:latin typeface="+mj-ea"/>
              <a:ea typeface="+mj-ea"/>
            </a:endParaRPr>
          </a:p>
        </p:txBody>
      </p:sp>
      <p:cxnSp>
        <p:nvCxnSpPr>
          <p:cNvPr id="25" name="直接连接符 24"/>
          <p:cNvCxnSpPr/>
          <p:nvPr/>
        </p:nvCxnSpPr>
        <p:spPr>
          <a:xfrm>
            <a:off x="4068763" y="574675"/>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935788" y="573088"/>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0-#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ppt_x</p:attrName>
                                        </p:attrNameLst>
                                      </p:cBhvr>
                                      <p:tavLst>
                                        <p:tav tm="0">
                                          <p:val>
                                            <p:strVal val="0-#ppt_w/2"/>
                                          </p:val>
                                        </p:tav>
                                        <p:tav tm="100000">
                                          <p:val>
                                            <p:strVal val="#ppt_x"/>
                                          </p:val>
                                        </p:tav>
                                      </p:tavLst>
                                    </p:anim>
                                    <p:anim calcmode="lin" valueType="num">
                                      <p:cBhvr>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ppt_x</p:attrName>
                                        </p:attrNameLst>
                                      </p:cBhvr>
                                      <p:tavLst>
                                        <p:tav tm="0">
                                          <p:val>
                                            <p:strVal val="0-#ppt_w/2"/>
                                          </p:val>
                                        </p:tav>
                                        <p:tav tm="100000">
                                          <p:val>
                                            <p:strVal val="#ppt_x"/>
                                          </p:val>
                                        </p:tav>
                                      </p:tavLst>
                                    </p:anim>
                                    <p:anim calcmode="lin" valueType="num">
                                      <p:cBhvr>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ppt_x</p:attrName>
                                        </p:attrNameLst>
                                      </p:cBhvr>
                                      <p:tavLst>
                                        <p:tav tm="0">
                                          <p:val>
                                            <p:strVal val="0-#ppt_w/2"/>
                                          </p:val>
                                        </p:tav>
                                        <p:tav tm="100000">
                                          <p:val>
                                            <p:strVal val="#ppt_x"/>
                                          </p:val>
                                        </p:tav>
                                      </p:tavLst>
                                    </p:anim>
                                    <p:anim calcmode="lin" valueType="num">
                                      <p:cBhvr>
                                        <p:cTn id="20" dur="500" fill="hold"/>
                                        <p:tgtEl>
                                          <p:spTgt spid="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ppt_x</p:attrName>
                                        </p:attrNameLst>
                                      </p:cBhvr>
                                      <p:tavLst>
                                        <p:tav tm="0">
                                          <p:val>
                                            <p:strVal val="1+#ppt_w/2"/>
                                          </p:val>
                                        </p:tav>
                                        <p:tav tm="100000">
                                          <p:val>
                                            <p:strVal val="#ppt_x"/>
                                          </p:val>
                                        </p:tav>
                                      </p:tavLst>
                                    </p:anim>
                                    <p:anim calcmode="lin" valueType="num">
                                      <p:cBhvr>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ppt_x</p:attrName>
                                        </p:attrNameLst>
                                      </p:cBhvr>
                                      <p:tavLst>
                                        <p:tav tm="0">
                                          <p:val>
                                            <p:strVal val="1+#ppt_w/2"/>
                                          </p:val>
                                        </p:tav>
                                        <p:tav tm="100000">
                                          <p:val>
                                            <p:strVal val="#ppt_x"/>
                                          </p:val>
                                        </p:tav>
                                      </p:tavLst>
                                    </p:anim>
                                    <p:anim calcmode="lin" valueType="num">
                                      <p:cBhvr>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p:cTn id="31" dur="500" fill="hold"/>
                                        <p:tgtEl>
                                          <p:spTgt spid="29"/>
                                        </p:tgtEl>
                                        <p:attrNameLst>
                                          <p:attrName>ppt_x</p:attrName>
                                        </p:attrNameLst>
                                      </p:cBhvr>
                                      <p:tavLst>
                                        <p:tav tm="0">
                                          <p:val>
                                            <p:strVal val="1+#ppt_w/2"/>
                                          </p:val>
                                        </p:tav>
                                        <p:tav tm="100000">
                                          <p:val>
                                            <p:strVal val="#ppt_x"/>
                                          </p:val>
                                        </p:tav>
                                      </p:tavLst>
                                    </p:anim>
                                    <p:anim calcmode="lin" valueType="num">
                                      <p:cBhvr>
                                        <p:cTn id="32" dur="500" fill="hold"/>
                                        <p:tgtEl>
                                          <p:spTgt spid="2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p:cTn id="35" dur="500" fill="hold"/>
                                        <p:tgtEl>
                                          <p:spTgt spid="31"/>
                                        </p:tgtEl>
                                        <p:attrNameLst>
                                          <p:attrName>ppt_x</p:attrName>
                                        </p:attrNameLst>
                                      </p:cBhvr>
                                      <p:tavLst>
                                        <p:tav tm="0">
                                          <p:val>
                                            <p:strVal val="1+#ppt_w/2"/>
                                          </p:val>
                                        </p:tav>
                                        <p:tav tm="100000">
                                          <p:val>
                                            <p:strVal val="#ppt_x"/>
                                          </p:val>
                                        </p:tav>
                                      </p:tavLst>
                                    </p:anim>
                                    <p:anim calcmode="lin" valueType="num">
                                      <p:cBhvr>
                                        <p:cTn id="36" dur="500" fill="hold"/>
                                        <p:tgtEl>
                                          <p:spTgt spid="31"/>
                                        </p:tgtEl>
                                        <p:attrNameLst>
                                          <p:attrName>ppt_y</p:attrName>
                                        </p:attrNameLst>
                                      </p:cBhvr>
                                      <p:tavLst>
                                        <p:tav tm="0">
                                          <p:val>
                                            <p:strVal val="#ppt_y"/>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1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10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1000"/>
                                        <p:tgtEl>
                                          <p:spTgt spid="12"/>
                                        </p:tgtEl>
                                      </p:cBhvr>
                                    </p:animEffect>
                                    <p:anim calcmode="lin" valueType="num">
                                      <p:cBhvr>
                                        <p:cTn id="65" dur="1000" fill="hold"/>
                                        <p:tgtEl>
                                          <p:spTgt spid="12"/>
                                        </p:tgtEl>
                                        <p:attrNameLst>
                                          <p:attrName>ppt_x</p:attrName>
                                        </p:attrNameLst>
                                      </p:cBhvr>
                                      <p:tavLst>
                                        <p:tav tm="0">
                                          <p:val>
                                            <p:strVal val="#ppt_x"/>
                                          </p:val>
                                        </p:tav>
                                        <p:tav tm="100000">
                                          <p:val>
                                            <p:strVal val="#ppt_x"/>
                                          </p:val>
                                        </p:tav>
                                      </p:tavLst>
                                    </p:anim>
                                    <p:anim calcmode="lin" valueType="num">
                                      <p:cBhvr>
                                        <p:cTn id="66" dur="1000" fill="hold"/>
                                        <p:tgtEl>
                                          <p:spTgt spid="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200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2000"/>
                                  </p:stCondLst>
                                  <p:childTnLst>
                                    <p:set>
                                      <p:cBhvr>
                                        <p:cTn id="73" dur="1" fill="hold">
                                          <p:stCondLst>
                                            <p:cond delay="0"/>
                                          </p:stCondLst>
                                        </p:cTn>
                                        <p:tgtEl>
                                          <p:spTgt spid="19"/>
                                        </p:tgtEl>
                                        <p:attrNameLst>
                                          <p:attrName>style.visibility</p:attrName>
                                        </p:attrNameLst>
                                      </p:cBhvr>
                                      <p:to>
                                        <p:strVal val="visible"/>
                                      </p:to>
                                    </p:set>
                                    <p:animEffect transition="in" filter="fade">
                                      <p:cBhvr>
                                        <p:cTn id="74" dur="1000"/>
                                        <p:tgtEl>
                                          <p:spTgt spid="19"/>
                                        </p:tgtEl>
                                      </p:cBhvr>
                                    </p:animEffect>
                                    <p:anim calcmode="lin" valueType="num">
                                      <p:cBhvr>
                                        <p:cTn id="75" dur="1000" fill="hold"/>
                                        <p:tgtEl>
                                          <p:spTgt spid="19"/>
                                        </p:tgtEl>
                                        <p:attrNameLst>
                                          <p:attrName>ppt_x</p:attrName>
                                        </p:attrNameLst>
                                      </p:cBhvr>
                                      <p:tavLst>
                                        <p:tav tm="0">
                                          <p:val>
                                            <p:strVal val="#ppt_x"/>
                                          </p:val>
                                        </p:tav>
                                        <p:tav tm="100000">
                                          <p:val>
                                            <p:strVal val="#ppt_x"/>
                                          </p:val>
                                        </p:tav>
                                      </p:tavLst>
                                    </p:anim>
                                    <p:anim calcmode="lin" valueType="num">
                                      <p:cBhvr>
                                        <p:cTn id="76" dur="1000" fill="hold"/>
                                        <p:tgtEl>
                                          <p:spTgt spid="1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200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300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300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3000"/>
                                  </p:stCondLst>
                                  <p:childTnLst>
                                    <p:set>
                                      <p:cBhvr>
                                        <p:cTn id="93" dur="1" fill="hold">
                                          <p:stCondLst>
                                            <p:cond delay="0"/>
                                          </p:stCondLst>
                                        </p:cTn>
                                        <p:tgtEl>
                                          <p:spTgt spid="22"/>
                                        </p:tgtEl>
                                        <p:attrNameLst>
                                          <p:attrName>style.visibility</p:attrName>
                                        </p:attrNameLst>
                                      </p:cBhvr>
                                      <p:to>
                                        <p:strVal val="visible"/>
                                      </p:to>
                                    </p:set>
                                    <p:animEffect transition="in" filter="fade">
                                      <p:cBhvr>
                                        <p:cTn id="94" dur="1000"/>
                                        <p:tgtEl>
                                          <p:spTgt spid="22"/>
                                        </p:tgtEl>
                                      </p:cBhvr>
                                    </p:animEffect>
                                    <p:anim calcmode="lin" valueType="num">
                                      <p:cBhvr>
                                        <p:cTn id="95" dur="1000" fill="hold"/>
                                        <p:tgtEl>
                                          <p:spTgt spid="22"/>
                                        </p:tgtEl>
                                        <p:attrNameLst>
                                          <p:attrName>ppt_x</p:attrName>
                                        </p:attrNameLst>
                                      </p:cBhvr>
                                      <p:tavLst>
                                        <p:tav tm="0">
                                          <p:val>
                                            <p:strVal val="#ppt_x"/>
                                          </p:val>
                                        </p:tav>
                                        <p:tav tm="100000">
                                          <p:val>
                                            <p:strVal val="#ppt_x"/>
                                          </p:val>
                                        </p:tav>
                                      </p:tavLst>
                                    </p:anim>
                                    <p:anim calcmode="lin" valueType="num">
                                      <p:cBhvr>
                                        <p:cTn id="9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8" grpId="0" animBg="1"/>
      <p:bldP spid="29" grpId="0" animBg="1"/>
      <p:bldP spid="30" grpId="0" animBg="1"/>
      <p:bldP spid="3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58356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需求确认方面的风险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0" name="表格 -1"/>
          <p:cNvGraphicFramePr/>
          <p:nvPr/>
        </p:nvGraphicFramePr>
        <p:xfrm>
          <a:off x="275590" y="1256030"/>
          <a:ext cx="11376025" cy="4312920"/>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1026160">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变更需求引发的风险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3">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1.用户必须参与评审，这是由用户对需求进行最后确认的机会，减少需求变更的发生。</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2.需求评审是需求验证的重要环节，是需求质量的保证。必须进行需求确认的需求评审。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3.评审前需将文档发给参与人员，并留出时间让其提出问题。先沟通好目标，再进行细节的落实。正式评审和非正式评审相结合。</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096963">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未经确认的需求引发的风险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096963">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审查熟练程度引发的风险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58356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需求管理方面的风险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0" name="表格 -1"/>
          <p:cNvGraphicFramePr/>
          <p:nvPr/>
        </p:nvGraphicFramePr>
        <p:xfrm>
          <a:off x="275590" y="1256030"/>
          <a:ext cx="11376025" cy="4312920"/>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1026160">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需求变更过程引发的风险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3">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建立需求基线，基线是需求变更的依据。每次变更并进行评审后都要重新确定新的基线。制定简单有效的变更控制流程，并形成文档。成立项目变更控制委员会（CCB），负责裁定接受哪些变更。跟踪每项需求的状态，衡定需求稳定性。</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096963">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为实现的需求引发的风险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096963">
                <a:tc>
                  <a:txBody>
                    <a:bodyPr/>
                    <a:p>
                      <a:pPr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扩大目标范围引发的风险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118610" y="144780"/>
            <a:ext cx="3954145" cy="583565"/>
          </a:xfrm>
          <a:prstGeom prst="rect">
            <a:avLst/>
          </a:prstGeom>
          <a:noFill/>
          <a:ln w="9525">
            <a:noFill/>
          </a:ln>
        </p:spPr>
        <p:txBody>
          <a:bodyPr wrap="square" anchor="t">
            <a:spAutoFit/>
          </a:bodyPr>
          <a:p>
            <a:pPr algn="ctr"/>
            <a:r>
              <a:rPr lang="zh-CN" altLang="en-US" sz="3200" dirty="0">
                <a:solidFill>
                  <a:srgbClr val="595959"/>
                </a:solidFill>
                <a:latin typeface="冬青黑体简体中文 W3" panose="020B0300000000000000"/>
                <a:ea typeface="冬青黑体简体中文 W3" panose="020B0300000000000000"/>
              </a:rPr>
              <a:t>团队内部人员的风险</a:t>
            </a:r>
            <a:endParaRPr lang="zh-CN" altLang="en-US" sz="3200" dirty="0">
              <a:solidFill>
                <a:srgbClr val="595959"/>
              </a:solidFill>
              <a:latin typeface="冬青黑体简体中文 W3" panose="020B0300000000000000"/>
              <a:ea typeface="冬青黑体简体中文 W3" panose="020B0300000000000000"/>
            </a:endParaRPr>
          </a:p>
        </p:txBody>
      </p:sp>
      <p:graphicFrame>
        <p:nvGraphicFramePr>
          <p:cNvPr id="0" name="表格 -1"/>
          <p:cNvGraphicFramePr/>
          <p:nvPr/>
        </p:nvGraphicFramePr>
        <p:xfrm>
          <a:off x="318135" y="873125"/>
          <a:ext cx="11376025" cy="5353050"/>
        </p:xfrm>
        <a:graphic>
          <a:graphicData uri="http://schemas.openxmlformats.org/drawingml/2006/table">
            <a:tbl>
              <a:tblPr firstRow="1" bandRow="1">
                <a:tableStyleId>{5940675A-B579-460E-94D1-54222C63F5DA}</a:tableStyleId>
              </a:tblPr>
              <a:tblGrid>
                <a:gridCol w="2740025"/>
                <a:gridCol w="8636000"/>
              </a:tblGrid>
              <a:tr h="894715">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风险类型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应对措施</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44958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成员不服从内部约定的风险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6">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指定小组内的相关规定，具有一定的奖惩措施。针对每个事件进行报备，突发事件进行事后报备。定期进行小组会议，针对各阶段的工作进行评审审查，并对下阶段任务进行合理分配提出。不定期进行组内之间的专业知识培训，加强专业能力。对项目流程不定期的更新，并对小组成员进行讲解。定期进行Team Building，增强小组凝聚力。</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5024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成员人身遇到突发事件的风险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4864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成员无法按时完成任务的风险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579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成员具备的知识技能与所负责内容不匹配的风险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38493">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成员对项目流程不了解的风险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38493">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内部交流不足引发的风险</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1270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marL="68580" marR="68580" marT="0" marB="1270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文本框 13"/>
          <p:cNvSpPr txBox="1"/>
          <p:nvPr/>
        </p:nvSpPr>
        <p:spPr>
          <a:xfrm>
            <a:off x="3268663" y="2851150"/>
            <a:ext cx="5654675"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Four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4578" name="文本框 14"/>
          <p:cNvSpPr txBox="1"/>
          <p:nvPr/>
        </p:nvSpPr>
        <p:spPr>
          <a:xfrm>
            <a:off x="3527425" y="4127500"/>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版本控制</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4579" name="组合 15"/>
          <p:cNvGrpSpPr>
            <a:grpSpLocks noChangeAspect="1"/>
          </p:cNvGrpSpPr>
          <p:nvPr/>
        </p:nvGrpSpPr>
        <p:grpSpPr>
          <a:xfrm>
            <a:off x="5657850" y="1714500"/>
            <a:ext cx="876300" cy="874713"/>
            <a:chOff x="8146929" y="3160395"/>
            <a:chExt cx="477656" cy="477657"/>
          </a:xfrm>
        </p:grpSpPr>
        <p:sp>
          <p:nvSpPr>
            <p:cNvPr id="24580"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1"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2"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3"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4"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5"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6"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24" name="直角三角形 23"/>
          <p:cNvSpPr/>
          <p:nvPr/>
        </p:nvSpPr>
        <p:spPr>
          <a:xfrm rot="13498687">
            <a:off x="-2438400" y="99218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 name="直角三角形 24"/>
          <p:cNvSpPr/>
          <p:nvPr/>
        </p:nvSpPr>
        <p:spPr>
          <a:xfrm rot="8101313" flipH="1">
            <a:off x="9753600" y="97313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2" name="等腰三角形 41"/>
          <p:cNvSpPr/>
          <p:nvPr/>
        </p:nvSpPr>
        <p:spPr>
          <a:xfrm rot="5400000">
            <a:off x="885031" y="1159669"/>
            <a:ext cx="292100" cy="252413"/>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6629"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sym typeface="方正兰亭纤黑_GBK" panose="02000000000000000000" charset="0"/>
              </a:rPr>
              <a:t>版本控制计划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100" name="文本框 99"/>
          <p:cNvSpPr txBox="1"/>
          <p:nvPr/>
        </p:nvSpPr>
        <p:spPr>
          <a:xfrm>
            <a:off x="1616075" y="1024573"/>
            <a:ext cx="5080000" cy="521970"/>
          </a:xfrm>
          <a:prstGeom prst="rect">
            <a:avLst/>
          </a:prstGeom>
          <a:noFill/>
          <a:ln w="9525">
            <a:noFill/>
          </a:ln>
        </p:spPr>
        <p:txBody>
          <a:bodyPr>
            <a:spAutoFit/>
          </a:bodyPr>
          <a:p>
            <a:r>
              <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rPr>
              <a:t>版本管理</a:t>
            </a:r>
            <a:endPar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1616075" y="1546860"/>
            <a:ext cx="9994900" cy="4707890"/>
          </a:xfrm>
          <a:prstGeom prst="rect">
            <a:avLst/>
          </a:prstGeom>
          <a:noFill/>
          <a:ln w="9525">
            <a:noFill/>
          </a:ln>
        </p:spPr>
        <p:txBody>
          <a:bodyPr wrap="square">
            <a:spAutoFit/>
          </a:bodyPr>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首先在服务器上建立一个目录，作为项目配置数据库。在此目录下按照每个项目组建一个分目录，项目组代码及项目组名构成目录名，然后在此项目组目录下按照所属每个项目建一个子目录，同一项目的开发文档存放在一个目录下，项目编号紧跟项目名就是目录名。在一个项目分目录下可按非受控文档与受控文档建立一级次目录，然后在一级次目录下按文档的不同类型建立二级次目录，使得所有开发文档能分门别类的组织存放，便于查询。目录结构可见下图的示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项目子目录的受控文档一般只有项目经理和属于该项目的开发人员和配置管理员能够访问到。配置管理员负责分配访问权限，一般项目经理对该目录具有较大的权限</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读取、添加和更改；一般开发人员只有读取的权限。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3</a:t>
            </a:r>
            <a:r>
              <a:rPr lang="zh-CN" altLang="en-US" sz="2000" b="0">
                <a:latin typeface="宋体" panose="02010600030101010101" pitchFamily="2" charset="-122"/>
                <a:ea typeface="宋体" panose="02010600030101010101" pitchFamily="2" charset="-122"/>
                <a:cs typeface="宋体" panose="02010600030101010101" pitchFamily="2" charset="-122"/>
              </a:rPr>
              <a:t>在项目开发的某一阶段结束时，通过了该阶段评审的这些开发文档交配置管理员保存到项目数据库，做为正式版本的第一版</a:t>
            </a:r>
            <a:r>
              <a:rPr lang="en-US" altLang="zh-CN" sz="2000" b="0">
                <a:latin typeface="宋体" panose="02010600030101010101" pitchFamily="2" charset="-122"/>
                <a:ea typeface="宋体" panose="02010600030101010101" pitchFamily="2" charset="-122"/>
                <a:cs typeface="宋体" panose="02010600030101010101" pitchFamily="2" charset="-122"/>
              </a:rPr>
              <a:t>——1.0</a:t>
            </a:r>
            <a:r>
              <a:rPr lang="zh-CN" altLang="en-US" sz="2000" b="0">
                <a:latin typeface="宋体" panose="02010600030101010101" pitchFamily="2" charset="-122"/>
                <a:ea typeface="宋体" panose="02010600030101010101" pitchFamily="2" charset="-122"/>
                <a:cs typeface="宋体" panose="02010600030101010101" pitchFamily="2" charset="-122"/>
              </a:rPr>
              <a:t>版本。</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4</a:t>
            </a:r>
            <a:r>
              <a:rPr lang="zh-CN" altLang="en-US" sz="2000" b="0">
                <a:latin typeface="宋体" panose="02010600030101010101" pitchFamily="2" charset="-122"/>
                <a:ea typeface="宋体" panose="02010600030101010101" pitchFamily="2" charset="-122"/>
                <a:cs typeface="宋体" panose="02010600030101010101" pitchFamily="2" charset="-122"/>
              </a:rPr>
              <a:t>在以后的开发中，如果软件需要修改，那修改后的软件可用多级编号来表示新版本</a:t>
            </a:r>
            <a:r>
              <a:rPr lang="en-US" altLang="zh-CN" sz="2000" b="0">
                <a:latin typeface="宋体" panose="02010600030101010101" pitchFamily="2" charset="-122"/>
                <a:ea typeface="宋体" panose="02010600030101010101" pitchFamily="2" charset="-122"/>
                <a:cs typeface="宋体" panose="02010600030101010101" pitchFamily="2" charset="-122"/>
              </a:rPr>
              <a:t>——1.1</a:t>
            </a:r>
            <a:r>
              <a:rPr lang="zh-CN" altLang="en-US" sz="2000" b="0">
                <a:latin typeface="宋体" panose="02010600030101010101" pitchFamily="2" charset="-122"/>
                <a:ea typeface="宋体" panose="02010600030101010101" pitchFamily="2" charset="-122"/>
                <a:cs typeface="宋体" panose="02010600030101010101" pitchFamily="2" charset="-122"/>
              </a:rPr>
              <a:t>、</a:t>
            </a:r>
            <a:r>
              <a:rPr lang="en-US" altLang="zh-CN" sz="2000" b="0">
                <a:latin typeface="宋体" panose="02010600030101010101" pitchFamily="2" charset="-122"/>
                <a:ea typeface="宋体" panose="02010600030101010101" pitchFamily="2" charset="-122"/>
                <a:cs typeface="宋体" panose="02010600030101010101" pitchFamily="2" charset="-122"/>
              </a:rPr>
              <a:t>1.2</a:t>
            </a:r>
            <a:r>
              <a:rPr lang="zh-CN" altLang="en-US" sz="2000" b="0">
                <a:latin typeface="宋体" panose="02010600030101010101" pitchFamily="2" charset="-122"/>
                <a:ea typeface="宋体" panose="02010600030101010101" pitchFamily="2" charset="-122"/>
                <a:cs typeface="宋体" panose="02010600030101010101" pitchFamily="2" charset="-122"/>
              </a:rPr>
              <a:t>等加以区别标识。</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5</a:t>
            </a:r>
            <a:r>
              <a:rPr lang="zh-CN" altLang="en-US" sz="2000" b="0">
                <a:latin typeface="宋体" panose="02010600030101010101" pitchFamily="2" charset="-122"/>
                <a:ea typeface="宋体" panose="02010600030101010101" pitchFamily="2" charset="-122"/>
                <a:cs typeface="宋体" panose="02010600030101010101" pitchFamily="2" charset="-122"/>
              </a:rPr>
              <a:t>在各个评审阶段产生的所有评审报告和修改报告都要进行编号保存，编号与相应文档的编号要对应。</a:t>
            </a:r>
            <a:endParaRPr lang="zh-CN" altLang="en-US" sz="20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605"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版本控制</a:t>
            </a:r>
            <a:endParaRPr lang="zh-CN" altLang="en-US" sz="4400" dirty="0">
              <a:solidFill>
                <a:srgbClr val="595959"/>
              </a:solidFill>
              <a:latin typeface="冬青黑体简体中文 W3" panose="020B0300000000000000"/>
              <a:ea typeface="冬青黑体简体中文 W3" panose="020B0300000000000000"/>
            </a:endParaRPr>
          </a:p>
        </p:txBody>
      </p:sp>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558020"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0" name="表格 -1"/>
          <p:cNvGraphicFramePr/>
          <p:nvPr/>
        </p:nvGraphicFramePr>
        <p:xfrm>
          <a:off x="3141345" y="929005"/>
          <a:ext cx="6174740" cy="5708015"/>
        </p:xfrm>
        <a:graphic>
          <a:graphicData uri="http://schemas.openxmlformats.org/drawingml/2006/table">
            <a:tbl>
              <a:tblPr firstRow="1" bandRow="1">
                <a:tableStyleId>{5940675A-B579-460E-94D1-54222C63F5DA}</a:tableStyleId>
              </a:tblPr>
              <a:tblGrid>
                <a:gridCol w="720725"/>
                <a:gridCol w="2814955"/>
                <a:gridCol w="690880"/>
                <a:gridCol w="1948180"/>
              </a:tblGrid>
              <a:tr h="335915">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编号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名称</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形式</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版本号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a:t>
                      </a:r>
                      <a:r>
                        <a:rPr lang="zh-CN" altLang="en-US" sz="2000" b="0">
                          <a:latin typeface="Times New Roman" panose="02020603050405020304" charset="0"/>
                          <a:ea typeface="Times New Roman" panose="02020603050405020304" charset="0"/>
                          <a:cs typeface="Times New Roman" panose="02020603050405020304" charset="0"/>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《QA</a:t>
                      </a:r>
                      <a:r>
                        <a:rPr lang="zh-CN" altLang="en-US" sz="2000" b="0">
                          <a:latin typeface="宋体" panose="02010600030101010101" pitchFamily="2" charset="-122"/>
                          <a:ea typeface="宋体" panose="02010600030101010101" pitchFamily="2" charset="-122"/>
                          <a:cs typeface="宋体" panose="02010600030101010101" pitchFamily="2" charset="-122"/>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需求计划工程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需求开发计划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7</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PRD11.7.0.0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8</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PRD11.8.0.0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9</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PRD11.9.0.0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编码与系统实现计划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a:t>
                      </a:r>
                      <a:r>
                        <a:rPr lang="zh-CN" altLang="en-US" sz="2000" b="0">
                          <a:latin typeface="Times New Roman" panose="02020603050405020304" charset="0"/>
                          <a:ea typeface="Times New Roman" panose="02020603050405020304" charset="0"/>
                          <a:cs typeface="Times New Roman" panose="02020603050405020304" charset="0"/>
                        </a:rPr>
                        <a:t>总结报告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2" name="文本框 1"/>
          <p:cNvSpPr txBox="1"/>
          <p:nvPr/>
        </p:nvSpPr>
        <p:spPr>
          <a:xfrm>
            <a:off x="425450" y="1824990"/>
            <a:ext cx="5872480" cy="3249930"/>
          </a:xfrm>
          <a:prstGeom prst="rect">
            <a:avLst/>
          </a:prstGeom>
          <a:noFill/>
        </p:spPr>
        <p:txBody>
          <a:bodyPr wrap="none" rtlCol="0">
            <a:spAutoFit/>
          </a:bodyPr>
          <a:p>
            <a:pPr algn="l">
              <a:lnSpc>
                <a:spcPct val="130000"/>
              </a:lnSpc>
            </a:pPr>
            <a:r>
              <a:rPr lang="zh-CN" altLang="en-US" sz="2800" dirty="0" smtClean="0">
                <a:solidFill>
                  <a:srgbClr val="595959"/>
                </a:solidFill>
              </a:rPr>
              <a:t>参考文献：《软件需求（第三版）》</a:t>
            </a:r>
            <a:endParaRPr lang="zh-CN" altLang="en-US" sz="2800" dirty="0" smtClean="0">
              <a:solidFill>
                <a:srgbClr val="595959"/>
              </a:solidFill>
            </a:endParaRPr>
          </a:p>
          <a:p>
            <a:pPr algn="l">
              <a:lnSpc>
                <a:spcPct val="130000"/>
              </a:lnSpc>
            </a:pPr>
            <a:r>
              <a:rPr lang="en-US" altLang="zh-CN" sz="2800" dirty="0" smtClean="0">
                <a:solidFill>
                  <a:srgbClr val="595959"/>
                </a:solidFill>
              </a:rPr>
              <a:t>		</a:t>
            </a:r>
            <a:r>
              <a:rPr lang="zh-CN" altLang="en-US" sz="2800" dirty="0" smtClean="0">
                <a:solidFill>
                  <a:srgbClr val="595959"/>
                </a:solidFill>
              </a:rPr>
              <a:t>《软件项目管理》</a:t>
            </a:r>
            <a:endParaRPr lang="zh-CN" altLang="en-US" sz="2800" dirty="0" smtClean="0">
              <a:solidFill>
                <a:srgbClr val="595959"/>
              </a:solidFill>
            </a:endParaRPr>
          </a:p>
          <a:p>
            <a:pPr algn="l">
              <a:lnSpc>
                <a:spcPct val="130000"/>
              </a:lnSpc>
            </a:pPr>
            <a:r>
              <a:rPr lang="en-US" altLang="zh-CN" sz="2800" dirty="0" smtClean="0">
                <a:solidFill>
                  <a:srgbClr val="595959"/>
                </a:solidFill>
              </a:rPr>
              <a:t>		</a:t>
            </a:r>
            <a:r>
              <a:rPr lang="zh-CN" altLang="en-US" sz="2800" dirty="0" smtClean="0">
                <a:solidFill>
                  <a:srgbClr val="595959"/>
                </a:solidFill>
              </a:rPr>
              <a:t>《项目工程计划》模板</a:t>
            </a:r>
            <a:endParaRPr lang="zh-CN" altLang="en-US" sz="2800" dirty="0" smtClean="0">
              <a:solidFill>
                <a:srgbClr val="595959"/>
              </a:solidFill>
            </a:endParaRPr>
          </a:p>
          <a:p>
            <a:pPr algn="l">
              <a:lnSpc>
                <a:spcPct val="130000"/>
              </a:lnSpc>
            </a:pPr>
            <a:r>
              <a:rPr lang="en-US" altLang="zh-CN" sz="2800" dirty="0" smtClean="0">
                <a:solidFill>
                  <a:srgbClr val="595959"/>
                </a:solidFill>
              </a:rPr>
              <a:t>		 </a:t>
            </a:r>
            <a:endParaRPr lang="en-US" altLang="zh-CN" sz="2800" dirty="0" smtClean="0">
              <a:solidFill>
                <a:srgbClr val="595959"/>
              </a:solidFill>
            </a:endParaRPr>
          </a:p>
          <a:p>
            <a:pPr algn="l">
              <a:lnSpc>
                <a:spcPct val="130000"/>
              </a:lnSpc>
            </a:pPr>
            <a:r>
              <a:rPr lang="zh-CN" altLang="en-US" sz="2800" dirty="0" smtClean="0">
                <a:solidFill>
                  <a:srgbClr val="595959"/>
                </a:solidFill>
              </a:rPr>
              <a:t>                 </a:t>
            </a:r>
            <a:endParaRPr lang="zh-CN" altLang="en-US" sz="2800" dirty="0" smtClean="0">
              <a:solidFill>
                <a:srgbClr val="595959"/>
              </a:solidFill>
            </a:endParaRPr>
          </a:p>
          <a:p>
            <a:pPr algn="l">
              <a:lnSpc>
                <a:spcPct val="130000"/>
              </a:lnSpc>
            </a:pPr>
            <a:r>
              <a:rPr lang="zh-CN" altLang="en-US" dirty="0" smtClean="0">
                <a:solidFill>
                  <a:srgbClr val="595959"/>
                </a:solidFill>
              </a:rPr>
              <a:t>                    </a:t>
            </a:r>
            <a:endParaRPr lang="zh-CN" altLang="en-US" dirty="0" smtClean="0">
              <a:solidFill>
                <a:srgbClr val="595959"/>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3" name="表格 2"/>
          <p:cNvGraphicFramePr/>
          <p:nvPr/>
        </p:nvGraphicFramePr>
        <p:xfrm>
          <a:off x="1828800" y="2286000"/>
          <a:ext cx="8533765" cy="2286000"/>
        </p:xfrm>
        <a:graphic>
          <a:graphicData uri="http://schemas.openxmlformats.org/drawingml/2006/table">
            <a:tbl>
              <a:tblPr firstRow="1" bandRow="1">
                <a:tableStyleId>{5C22544A-7EE6-4342-B048-85BDC9FD1C3A}</a:tableStyleId>
              </a:tblPr>
              <a:tblGrid>
                <a:gridCol w="2844165"/>
                <a:gridCol w="2844165"/>
                <a:gridCol w="2844165"/>
              </a:tblGrid>
              <a:tr h="381000">
                <a:tc>
                  <a:txBody>
                    <a:bodyPr/>
                    <a:p>
                      <a:pPr>
                        <a:buNone/>
                      </a:pPr>
                      <a:r>
                        <a:rPr lang="zh-CN" altLang="en-US"/>
                        <a:t>组员</a:t>
                      </a:r>
                      <a:endParaRPr lang="zh-CN" altLang="en-US"/>
                    </a:p>
                  </a:txBody>
                  <a:tcPr/>
                </a:tc>
                <a:tc>
                  <a:txBody>
                    <a:bodyPr/>
                    <a:p>
                      <a:pPr>
                        <a:buNone/>
                      </a:pPr>
                      <a:r>
                        <a:rPr lang="zh-CN" altLang="en-US"/>
                        <a:t>评分</a:t>
                      </a:r>
                      <a:endParaRPr lang="zh-CN" altLang="en-US"/>
                    </a:p>
                  </a:txBody>
                  <a:tcPr/>
                </a:tc>
                <a:tc>
                  <a:txBody>
                    <a:bodyPr/>
                    <a:p>
                      <a:pPr>
                        <a:buNone/>
                      </a:pPr>
                      <a:r>
                        <a:rPr lang="zh-CN" altLang="en-US"/>
                        <a:t>评价</a:t>
                      </a:r>
                      <a:endParaRPr lang="zh-CN" altLang="en-US"/>
                    </a:p>
                  </a:txBody>
                  <a:tcPr/>
                </a:tc>
              </a:tr>
              <a:tr h="381000">
                <a:tc>
                  <a:txBody>
                    <a:bodyPr/>
                    <a:p>
                      <a:pPr>
                        <a:buNone/>
                      </a:pPr>
                      <a:r>
                        <a:rPr lang="zh-CN" altLang="en-US"/>
                        <a:t>许佳俊</a:t>
                      </a:r>
                      <a:endParaRPr lang="zh-CN" altLang="en-US"/>
                    </a:p>
                  </a:txBody>
                  <a:tcPr/>
                </a:tc>
                <a:tc>
                  <a:txBody>
                    <a:bodyPr/>
                    <a:p>
                      <a:pPr>
                        <a:buNone/>
                      </a:pPr>
                      <a:r>
                        <a:rPr lang="en-US" altLang="zh-CN"/>
                        <a:t>8.5</a:t>
                      </a:r>
                      <a:endParaRPr lang="en-US" altLang="zh-CN"/>
                    </a:p>
                  </a:txBody>
                  <a:tcPr/>
                </a:tc>
                <a:tc>
                  <a:txBody>
                    <a:bodyPr/>
                    <a:p>
                      <a:pPr>
                        <a:buNone/>
                      </a:pPr>
                      <a:r>
                        <a:rPr lang="zh-CN" altLang="en-US"/>
                        <a:t>完善需求工程计划甘特图，完善需求工程计划</a:t>
                      </a:r>
                      <a:r>
                        <a:rPr lang="en-US" altLang="zh-CN"/>
                        <a:t>PPT</a:t>
                      </a:r>
                      <a:r>
                        <a:rPr lang="zh-CN" altLang="en-US"/>
                        <a:t>。</a:t>
                      </a:r>
                      <a:endParaRPr lang="zh-CN" altLang="en-US"/>
                    </a:p>
                  </a:txBody>
                  <a:tcPr/>
                </a:tc>
              </a:tr>
              <a:tr h="381000">
                <a:tc>
                  <a:txBody>
                    <a:bodyPr/>
                    <a:p>
                      <a:pPr>
                        <a:buNone/>
                      </a:pPr>
                      <a:r>
                        <a:rPr lang="zh-CN" altLang="en-US"/>
                        <a:t>徐柯杰</a:t>
                      </a:r>
                      <a:endParaRPr lang="zh-CN" altLang="en-US"/>
                    </a:p>
                  </a:txBody>
                  <a:tcPr/>
                </a:tc>
                <a:tc>
                  <a:txBody>
                    <a:bodyPr/>
                    <a:p>
                      <a:pPr>
                        <a:buNone/>
                      </a:pPr>
                      <a:r>
                        <a:rPr lang="en-US" altLang="zh-CN"/>
                        <a:t>7</a:t>
                      </a:r>
                      <a:endParaRPr lang="en-US" altLang="zh-CN"/>
                    </a:p>
                  </a:txBody>
                  <a:tcPr/>
                </a:tc>
                <a:tc>
                  <a:txBody>
                    <a:bodyPr/>
                    <a:p>
                      <a:pPr>
                        <a:buNone/>
                      </a:pPr>
                      <a:r>
                        <a:rPr lang="zh-CN" altLang="en-US"/>
                        <a:t>完善需求工程计划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何宇晨</a:t>
                      </a:r>
                      <a:endParaRPr lang="zh-CN" altLang="en-US"/>
                    </a:p>
                  </a:txBody>
                  <a:tcPr/>
                </a:tc>
                <a:tc>
                  <a:txBody>
                    <a:bodyPr/>
                    <a:p>
                      <a:pPr>
                        <a:buNone/>
                      </a:pPr>
                      <a:r>
                        <a:rPr lang="en-US" altLang="zh-CN"/>
                        <a:t>7.5</a:t>
                      </a:r>
                      <a:endParaRPr lang="en-US" altLang="zh-CN"/>
                    </a:p>
                  </a:txBody>
                  <a:tcPr/>
                </a:tc>
                <a:tc>
                  <a:txBody>
                    <a:bodyPr/>
                    <a:p>
                      <a:pPr>
                        <a:buNone/>
                      </a:pPr>
                      <a:r>
                        <a:rPr lang="zh-CN" altLang="en-US"/>
                        <a:t>完成需求工程计划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杜潇天</a:t>
                      </a:r>
                      <a:endParaRPr lang="zh-CN" altLang="en-US"/>
                    </a:p>
                  </a:txBody>
                  <a:tcPr/>
                </a:tc>
                <a:tc>
                  <a:txBody>
                    <a:bodyPr/>
                    <a:p>
                      <a:pPr>
                        <a:buNone/>
                      </a:pPr>
                      <a:r>
                        <a:rPr lang="en-US" altLang="zh-CN"/>
                        <a:t>9</a:t>
                      </a:r>
                      <a:endParaRPr lang="en-US" altLang="zh-CN"/>
                    </a:p>
                  </a:txBody>
                  <a:tcPr/>
                </a:tc>
                <a:tc>
                  <a:txBody>
                    <a:bodyPr/>
                    <a:p>
                      <a:pPr>
                        <a:buNone/>
                      </a:pPr>
                      <a:r>
                        <a:rPr lang="zh-CN" altLang="en-US"/>
                        <a:t>完成需求工程计划初稿。完成需求工程计划甘特图。</a:t>
                      </a:r>
                      <a:endParaRPr lang="zh-CN" altLang="en-US"/>
                    </a:p>
                  </a:txBody>
                  <a:tcPr/>
                </a:tc>
              </a:tr>
              <a:tr h="381000">
                <a:tc>
                  <a:txBody>
                    <a:bodyPr/>
                    <a:p>
                      <a:pPr>
                        <a:buNone/>
                      </a:pPr>
                      <a:r>
                        <a:rPr lang="zh-CN" altLang="en-US"/>
                        <a:t>黄玉钱</a:t>
                      </a:r>
                      <a:endParaRPr lang="zh-CN" altLang="en-US"/>
                    </a:p>
                  </a:txBody>
                  <a:tcPr/>
                </a:tc>
                <a:tc>
                  <a:txBody>
                    <a:bodyPr/>
                    <a:p>
                      <a:pPr>
                        <a:buNone/>
                      </a:pPr>
                      <a:r>
                        <a:rPr lang="en-US" altLang="zh-CN"/>
                        <a:t>8</a:t>
                      </a:r>
                      <a:endParaRPr lang="en-US" altLang="zh-CN"/>
                    </a:p>
                  </a:txBody>
                  <a:tcPr/>
                </a:tc>
                <a:tc>
                  <a:txBody>
                    <a:bodyPr/>
                    <a:p>
                      <a:pPr>
                        <a:buNone/>
                      </a:pPr>
                      <a:r>
                        <a:rPr lang="zh-CN" altLang="en-US"/>
                        <a:t>完成需求工程计划</a:t>
                      </a:r>
                      <a:r>
                        <a:rPr lang="en-US" altLang="zh-CN"/>
                        <a:t>PPT</a:t>
                      </a:r>
                      <a:r>
                        <a:rPr lang="zh-CN" altLang="en-US"/>
                        <a:t>。</a:t>
                      </a:r>
                      <a:endParaRPr lang="zh-CN" altLang="en-US"/>
                    </a:p>
                  </a:txBody>
                  <a:tcPr/>
                </a:tc>
              </a:tr>
            </a:tbl>
          </a:graphicData>
        </a:graphic>
      </p:graphicFrame>
      <p:sp>
        <p:nvSpPr>
          <p:cNvPr id="24578" name="文本框 14"/>
          <p:cNvSpPr txBox="1"/>
          <p:nvPr/>
        </p:nvSpPr>
        <p:spPr>
          <a:xfrm>
            <a:off x="3527425" y="1067435"/>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绩效评估</a:t>
            </a:r>
            <a:endParaRPr lang="zh-CN" altLang="en-US" sz="6000" dirty="0">
              <a:solidFill>
                <a:srgbClr val="595959"/>
              </a:solidFill>
              <a:latin typeface="冬青黑体简体中文 W3" panose="020B0300000000000000"/>
              <a:ea typeface="冬青黑体简体中文 W3" panose="020B030000000000000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9"/>
          <p:cNvSpPr txBox="1"/>
          <p:nvPr/>
        </p:nvSpPr>
        <p:spPr>
          <a:xfrm>
            <a:off x="2554288" y="2087563"/>
            <a:ext cx="7083425" cy="2393950"/>
          </a:xfrm>
          <a:prstGeom prst="rect">
            <a:avLst/>
          </a:prstGeom>
          <a:noFill/>
          <a:ln w="9525">
            <a:noFill/>
          </a:ln>
        </p:spPr>
        <p:txBody>
          <a:bodyPr wrap="square" anchor="t">
            <a:spAutoFit/>
          </a:bodyPr>
          <a:p>
            <a:pPr algn="ctr">
              <a:lnSpc>
                <a:spcPct val="130000"/>
              </a:lnSpc>
            </a:pPr>
            <a:r>
              <a:rPr lang="zh-CN" altLang="en-US" sz="11500" dirty="0">
                <a:solidFill>
                  <a:srgbClr val="595959"/>
                </a:solidFill>
                <a:latin typeface="冬青黑体简体中文 W3" panose="020B0300000000000000"/>
                <a:ea typeface="冬青黑体简体中文 W3" panose="020B0300000000000000"/>
              </a:rPr>
              <a:t>谢谢观看</a:t>
            </a:r>
            <a:endParaRPr lang="zh-CN" altLang="en-US" sz="11500" dirty="0">
              <a:solidFill>
                <a:srgbClr val="595959"/>
              </a:solidFill>
              <a:latin typeface="冬青黑体简体中文 W3" panose="020B0300000000000000"/>
              <a:ea typeface="冬青黑体简体中文 W3" panose="020B0300000000000000"/>
            </a:endParaRPr>
          </a:p>
        </p:txBody>
      </p:sp>
      <p:grpSp>
        <p:nvGrpSpPr>
          <p:cNvPr id="27650" name="组合 11"/>
          <p:cNvGrpSpPr/>
          <p:nvPr/>
        </p:nvGrpSpPr>
        <p:grpSpPr>
          <a:xfrm>
            <a:off x="4454525" y="4776788"/>
            <a:ext cx="3282950" cy="592137"/>
            <a:chOff x="6982202" y="4594288"/>
            <a:chExt cx="4892620" cy="883493"/>
          </a:xfrm>
        </p:grpSpPr>
        <p:grpSp>
          <p:nvGrpSpPr>
            <p:cNvPr id="27651" name="组合 12"/>
            <p:cNvGrpSpPr/>
            <p:nvPr/>
          </p:nvGrpSpPr>
          <p:grpSpPr>
            <a:xfrm>
              <a:off x="6982202" y="4594288"/>
              <a:ext cx="893649" cy="883493"/>
              <a:chOff x="3203179" y="5149027"/>
              <a:chExt cx="476660" cy="471243"/>
            </a:xfrm>
          </p:grpSpPr>
          <p:sp>
            <p:nvSpPr>
              <p:cNvPr id="27652"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3"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54" name="组合 13"/>
            <p:cNvGrpSpPr>
              <a:grpSpLocks noChangeAspect="1"/>
            </p:cNvGrpSpPr>
            <p:nvPr/>
          </p:nvGrpSpPr>
          <p:grpSpPr>
            <a:xfrm>
              <a:off x="8370711" y="4595781"/>
              <a:ext cx="732644" cy="882000"/>
              <a:chOff x="4524003" y="743096"/>
              <a:chExt cx="393244" cy="473410"/>
            </a:xfrm>
          </p:grpSpPr>
          <p:sp>
            <p:nvSpPr>
              <p:cNvPr id="27655"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6"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7"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8"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59"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60"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grpSp>
          <p:nvGrpSpPr>
            <p:cNvPr id="27661" name="组合 14"/>
            <p:cNvGrpSpPr>
              <a:grpSpLocks noChangeAspect="1"/>
            </p:cNvGrpSpPr>
            <p:nvPr/>
          </p:nvGrpSpPr>
          <p:grpSpPr>
            <a:xfrm>
              <a:off x="9598215" y="4595781"/>
              <a:ext cx="906950" cy="882000"/>
              <a:chOff x="852640" y="745263"/>
              <a:chExt cx="472326" cy="471243"/>
            </a:xfrm>
          </p:grpSpPr>
          <p:sp>
            <p:nvSpPr>
              <p:cNvPr id="27662"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3"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4"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5"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66" name="组合 15"/>
            <p:cNvGrpSpPr>
              <a:grpSpLocks noChangeAspect="1"/>
            </p:cNvGrpSpPr>
            <p:nvPr/>
          </p:nvGrpSpPr>
          <p:grpSpPr>
            <a:xfrm>
              <a:off x="11000024" y="4602981"/>
              <a:ext cx="874798" cy="874800"/>
              <a:chOff x="8146929" y="3160395"/>
              <a:chExt cx="477656" cy="477657"/>
            </a:xfrm>
          </p:grpSpPr>
          <p:sp>
            <p:nvSpPr>
              <p:cNvPr id="27667"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8"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9"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0"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1"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2"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3"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cxnSp>
        <p:nvCxnSpPr>
          <p:cNvPr id="36" name="直接连接符 35"/>
          <p:cNvCxnSpPr/>
          <p:nvPr/>
        </p:nvCxnSpPr>
        <p:spPr>
          <a:xfrm>
            <a:off x="3236913" y="2189163"/>
            <a:ext cx="5703888"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243263" y="4379913"/>
            <a:ext cx="57054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文本框 13"/>
          <p:cNvSpPr txBox="1"/>
          <p:nvPr/>
        </p:nvSpPr>
        <p:spPr>
          <a:xfrm>
            <a:off x="3527425" y="2901950"/>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One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6146"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项目概述</a:t>
            </a:r>
            <a:endParaRPr lang="zh-CN" altLang="en-US" sz="6000" dirty="0">
              <a:solidFill>
                <a:srgbClr val="595959"/>
              </a:solidFill>
              <a:latin typeface="冬青黑体简体中文 W3" panose="020B0300000000000000"/>
              <a:ea typeface="冬青黑体简体中文 W3" panose="020B0300000000000000"/>
            </a:endParaRPr>
          </a:p>
        </p:txBody>
      </p:sp>
      <p:sp>
        <p:nvSpPr>
          <p:cNvPr id="13" name="直角三角形 12"/>
          <p:cNvSpPr/>
          <p:nvPr/>
        </p:nvSpPr>
        <p:spPr>
          <a:xfrm rot="13498687">
            <a:off x="-2438400" y="99218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sp>
        <p:nvSpPr>
          <p:cNvPr id="15" name="直角三角形 14"/>
          <p:cNvSpPr/>
          <p:nvPr/>
        </p:nvSpPr>
        <p:spPr>
          <a:xfrm rot="8101313" flipH="1">
            <a:off x="9753600" y="97313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grpSp>
        <p:nvGrpSpPr>
          <p:cNvPr id="6149" name="组合 23"/>
          <p:cNvGrpSpPr/>
          <p:nvPr/>
        </p:nvGrpSpPr>
        <p:grpSpPr>
          <a:xfrm>
            <a:off x="5649913" y="1671638"/>
            <a:ext cx="892175" cy="884237"/>
            <a:chOff x="3203179" y="5149027"/>
            <a:chExt cx="476660" cy="471243"/>
          </a:xfrm>
        </p:grpSpPr>
        <p:sp>
          <p:nvSpPr>
            <p:cNvPr id="6150"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6151"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Tree>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7171" name="文本框 2"/>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项目背景</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285875" y="1355725"/>
            <a:ext cx="8237538" cy="3927475"/>
          </a:xfrm>
          <a:prstGeom prst="rect">
            <a:avLst/>
          </a:prstGeom>
          <a:noFill/>
        </p:spPr>
        <p:txBody>
          <a:bodyPr wrap="square" rtlCol="0">
            <a:spAutoFit/>
          </a:bodyPr>
          <a:lstStyle/>
          <a:p>
            <a:pPr fontAlgn="auto">
              <a:lnSpc>
                <a:spcPct val="130000"/>
              </a:lnSpc>
            </a:pPr>
            <a:r>
              <a:rPr lang="en-US" sz="2400" noProof="1" dirty="0" smtClean="0">
                <a:effectLst>
                  <a:outerShdw blurRad="38100" dist="19050" dir="2700000" algn="tl" rotWithShape="0">
                    <a:schemeClr val="dk1">
                      <a:alpha val="40000"/>
                    </a:schemeClr>
                  </a:outerShdw>
                </a:effectLst>
                <a:latin typeface="+mn-ea"/>
                <a:ea typeface="+mn-ea"/>
                <a:cs typeface="+mn-cs"/>
                <a:sym typeface="+mn-ea"/>
              </a:rPr>
              <a:t>	</a:t>
            </a:r>
            <a:r>
              <a:rPr sz="2400" noProof="1" dirty="0" smtClean="0">
                <a:effectLst>
                  <a:outerShdw blurRad="38100" dist="19050" dir="2700000" algn="tl" rotWithShape="0">
                    <a:schemeClr val="dk1">
                      <a:alpha val="40000"/>
                    </a:schemeClr>
                  </a:outerShdw>
                </a:effectLst>
                <a:latin typeface="+mn-ea"/>
                <a:ea typeface="+mn-ea"/>
                <a:cs typeface="+mn-cs"/>
                <a:sym typeface="+mn-ea"/>
              </a:rPr>
              <a:t>为了使这门课上的出色，使学生能够获得最多的资料，使学生及时的了解世界需求工程的最新动态，以及学生和教师的有效地沟通，老师提出了这么一个设想；作为他的学生也需要一个与教师及同学之间相互交流，及获取资料的平台；还有一些同学并没有选这几门课，但是也想了解项目管理，需求工程，统一建模的相关知识，以备到时决定该选不选这门课程。通过这三方提出的需求考虑，我们构思做一个软件工程教学、学习、交流的网站。</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7174"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5"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6"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7"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8"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9"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80"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195"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工作内容</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014413" y="1225550"/>
            <a:ext cx="8986838" cy="4406900"/>
          </a:xfrm>
          <a:prstGeom prst="rect">
            <a:avLst/>
          </a:prstGeom>
          <a:noFill/>
        </p:spPr>
        <p:txBody>
          <a:bodyPr wrap="square" rtlCol="0">
            <a:spAutoFit/>
          </a:bodyPr>
          <a:lstStyle/>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开发软件工程系列课程教学辅助网站系统所涉及到的工作主要有：可行性分析、项目开发计划、需求规格说明、概要设计、详细设计、系统代码实现、编写测试计划、软件测试和维护、编写测试报告、编写用户手册运行说明、编写项目总结报告、移交软件等。</a:t>
            </a:r>
            <a:endParaRPr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工作需要得到教师和学院的支持和认可；还需要得到教师，同学的高度配合；需要有的软件有：dreamwaver、rational rose、office tools、photoshop, project等和可以上网的电脑。其次我们团队有较好的合作精神，工作能力和有空余时间。</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8198"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199"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0"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1"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2"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3"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4"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219"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681163" y="3038475"/>
            <a:ext cx="7731125" cy="3130550"/>
          </a:xfrm>
          <a:prstGeom prst="rect">
            <a:avLst/>
          </a:prstGeom>
          <a:noFill/>
        </p:spPr>
        <p:txBody>
          <a:bodyPr wrap="square" rtlCol="0">
            <a:spAutoFit/>
          </a:bodyPr>
          <a:lstStyle/>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项目用户方：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的：教师（指软件工程课程的授课教师），注册学生（该课程的注册学生，即当前学期选修该课程的学生），游客（当前学期未选该课程，但对该课程有兴趣的学生，通常指软件学院低年级学生，也泛指所有在校学生）。</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grpSp>
        <p:nvGrpSpPr>
          <p:cNvPr id="40" name="组合 39"/>
          <p:cNvGrpSpPr/>
          <p:nvPr/>
        </p:nvGrpSpPr>
        <p:grpSpPr>
          <a:xfrm>
            <a:off x="10080625" y="1803400"/>
            <a:ext cx="1452563" cy="1235075"/>
            <a:chOff x="852640" y="4374377"/>
            <a:chExt cx="472326" cy="471243"/>
          </a:xfrm>
        </p:grpSpPr>
        <p:sp>
          <p:nvSpPr>
            <p:cNvPr id="9222"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9223"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5" name="文本框 4"/>
          <p:cNvSpPr txBox="1"/>
          <p:nvPr/>
        </p:nvSpPr>
        <p:spPr>
          <a:xfrm>
            <a:off x="1681163" y="1262063"/>
            <a:ext cx="7305675" cy="1690688"/>
          </a:xfrm>
          <a:prstGeom prst="rect">
            <a:avLst/>
          </a:prstGeom>
          <a:noFill/>
        </p:spPr>
        <p:txBody>
          <a:bodyPr wrap="square" rtlCol="0" anchor="t">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项目任务提出者：</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浙江大学城市学院软件工程教学组（杨枨老师、侯宏仑老师）</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50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ppt_x</p:attrName>
                                        </p:attrNameLst>
                                      </p:cBhvr>
                                      <p:tavLst>
                                        <p:tav tm="0">
                                          <p:val>
                                            <p:strVal val="#ppt_x"/>
                                          </p:val>
                                        </p:tav>
                                        <p:tav tm="100000">
                                          <p:val>
                                            <p:strVal val="#ppt_x"/>
                                          </p:val>
                                        </p:tav>
                                      </p:tavLst>
                                    </p:anim>
                                    <p:anim calcmode="lin" valueType="num">
                                      <p:cBhvr>
                                        <p:cTn id="1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243"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40" name="组合 39"/>
          <p:cNvGrpSpPr/>
          <p:nvPr/>
        </p:nvGrpSpPr>
        <p:grpSpPr>
          <a:xfrm>
            <a:off x="10080625" y="1803400"/>
            <a:ext cx="1452563" cy="1235075"/>
            <a:chOff x="852640" y="4374377"/>
            <a:chExt cx="472326" cy="471243"/>
          </a:xfrm>
        </p:grpSpPr>
        <p:sp>
          <p:nvSpPr>
            <p:cNvPr id="10245"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10246"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4" name="文本框 3"/>
          <p:cNvSpPr txBox="1"/>
          <p:nvPr/>
        </p:nvSpPr>
        <p:spPr>
          <a:xfrm>
            <a:off x="1439863" y="819150"/>
            <a:ext cx="6845300" cy="1358900"/>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项目开发方：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endParaRPr lang="zh-CN" altLang="en-US" sz="3200" noProof="1" dirty="0" smtClean="0">
              <a:effectLst>
                <a:outerShdw blurRad="38100" dist="19050" dir="2700000" algn="tl" rotWithShape="0">
                  <a:schemeClr val="dk1">
                    <a:alpha val="40000"/>
                  </a:schemeClr>
                </a:outerShdw>
              </a:effectLst>
              <a:latin typeface="+mn-ea"/>
              <a:sym typeface="+mn-ea"/>
            </a:endParaRPr>
          </a:p>
        </p:txBody>
      </p:sp>
      <p:graphicFrame>
        <p:nvGraphicFramePr>
          <p:cNvPr id="6" name="表格 5"/>
          <p:cNvGraphicFramePr/>
          <p:nvPr/>
        </p:nvGraphicFramePr>
        <p:xfrm>
          <a:off x="1539875" y="1801813"/>
          <a:ext cx="6951663" cy="2990850"/>
        </p:xfrm>
        <a:graphic>
          <a:graphicData uri="http://schemas.openxmlformats.org/drawingml/2006/table">
            <a:tbl>
              <a:tblPr firstRow="1" bandRow="1">
                <a:tableStyleId>{5940675A-B579-460E-94D1-54222C63F5DA}</a:tableStyleId>
              </a:tblPr>
              <a:tblGrid>
                <a:gridCol w="3095625"/>
                <a:gridCol w="3855720"/>
              </a:tblGrid>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责任人</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邮箱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许佳俊（项目经理）</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徐柯杰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黄玉钱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何宇晨</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杜潇天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31501295@stu.zucc.edu.cn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100000">
                                          <p:val>
                                            <p:strVal val="#ppt_x"/>
                                          </p:val>
                                        </p:tav>
                                      </p:tavLst>
                                    </p:anim>
                                    <p:anim calcmode="lin" valueType="num">
                                      <p:cBhvr>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ppt_x</p:attrName>
                                        </p:attrNameLst>
                                      </p:cBhvr>
                                      <p:tavLst>
                                        <p:tav tm="0">
                                          <p:val>
                                            <p:strVal val="#ppt_x"/>
                                          </p:val>
                                        </p:tav>
                                        <p:tav tm="100000">
                                          <p:val>
                                            <p:strVal val="#ppt_x"/>
                                          </p:val>
                                        </p:tav>
                                      </p:tavLst>
                                    </p:anim>
                                    <p:anim calcmode="lin" valueType="num">
                                      <p:cBhvr>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文本框 13"/>
          <p:cNvSpPr txBox="1"/>
          <p:nvPr/>
        </p:nvSpPr>
        <p:spPr>
          <a:xfrm>
            <a:off x="3619500" y="2854325"/>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Two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14338"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实施计划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14339" name="组合 16"/>
          <p:cNvGrpSpPr>
            <a:grpSpLocks noChangeAspect="1"/>
          </p:cNvGrpSpPr>
          <p:nvPr/>
        </p:nvGrpSpPr>
        <p:grpSpPr>
          <a:xfrm>
            <a:off x="5729288" y="1714500"/>
            <a:ext cx="733425" cy="882650"/>
            <a:chOff x="4524003" y="743096"/>
            <a:chExt cx="393244" cy="473410"/>
          </a:xfrm>
        </p:grpSpPr>
        <p:sp>
          <p:nvSpPr>
            <p:cNvPr id="14340"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1"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2"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3"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4"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5"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sp>
        <p:nvSpPr>
          <p:cNvPr id="13" name="直角三角形 12"/>
          <p:cNvSpPr/>
          <p:nvPr/>
        </p:nvSpPr>
        <p:spPr>
          <a:xfrm rot="13498687">
            <a:off x="-2438400" y="99218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直角三角形 14"/>
          <p:cNvSpPr/>
          <p:nvPr/>
        </p:nvSpPr>
        <p:spPr>
          <a:xfrm rot="8101313" flipH="1">
            <a:off x="9753600" y="97313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484251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方法</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48971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需求获取</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项目章程》</a:t>
                      </a:r>
                      <a:r>
                        <a:rPr lang="zh-CN" altLang="en-US"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《项目可行性报告》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《项目总体计划》</a:t>
                      </a: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需求工程计划》。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定义业务需求；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用户访谈；</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系统接口分析；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用户界面分析。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sym typeface="+mn-ea"/>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定义原型；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设定需求优先级；</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a:t>
                      </a:r>
                      <a:r>
                        <a:rPr lang="en-US" altLang="zh-CN" sz="2000" b="0">
                          <a:latin typeface="宋体" panose="02010600030101010101" pitchFamily="2" charset="-122"/>
                          <a:ea typeface="宋体" panose="02010600030101010101" pitchFamily="2" charset="-122"/>
                          <a:cs typeface="宋体" panose="02010600030101010101" pitchFamily="2" charset="-122"/>
                        </a:rPr>
                        <a:t>UML</a:t>
                      </a:r>
                      <a:r>
                        <a:rPr lang="zh-CN" altLang="en-US" sz="2000" b="0">
                          <a:latin typeface="宋体" panose="02010600030101010101" pitchFamily="2" charset="-122"/>
                          <a:ea typeface="宋体" panose="02010600030101010101" pitchFamily="2" charset="-122"/>
                          <a:cs typeface="宋体" panose="02010600030101010101" pitchFamily="2" charset="-122"/>
                        </a:rPr>
                        <a:t>建立模型。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软件的原型界面。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需求开发计划》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2192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配置规格说明书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《需求规格说明书模板》</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需求确认；</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theme/theme1.xml><?xml version="1.0" encoding="utf-8"?>
<a:theme xmlns:a="http://schemas.openxmlformats.org/drawingml/2006/main" name="Office 主题">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冬青黑体简体中文 W3"/>
        <a:ea typeface="冬青黑体简体中文 W3"/>
        <a:cs typeface=""/>
      </a:majorFont>
      <a:minorFont>
        <a:latin typeface="方正兰亭纤黑_GBK"/>
        <a:ea typeface="方正兰亭纤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lnSpc>
            <a:spcPct val="130000"/>
          </a:lnSpc>
          <a:defRPr dirty="0" smtClean="0">
            <a:solidFill>
              <a:srgbClr val="595959"/>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7398</Words>
  <Application>WPS 演示</Application>
  <PresentationFormat>自定义</PresentationFormat>
  <Paragraphs>581</Paragraphs>
  <Slides>28</Slides>
  <Notes>1</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3</vt:i4>
      </vt:variant>
      <vt:variant>
        <vt:lpstr>幻灯片标题</vt:lpstr>
      </vt:variant>
      <vt:variant>
        <vt:i4>28</vt:i4>
      </vt:variant>
    </vt:vector>
  </HeadingPairs>
  <TitlesOfParts>
    <vt:vector size="41" baseType="lpstr">
      <vt:lpstr>Arial</vt:lpstr>
      <vt:lpstr>宋体</vt:lpstr>
      <vt:lpstr>Wingdings</vt:lpstr>
      <vt:lpstr>方正兰亭纤黑_GBK</vt:lpstr>
      <vt:lpstr>冬青黑体简体中文 W3</vt:lpstr>
      <vt:lpstr>微软雅黑</vt:lpstr>
      <vt:lpstr>Arial Unicode MS</vt:lpstr>
      <vt:lpstr>Calibri</vt:lpstr>
      <vt:lpstr>Times New Roman</vt:lpstr>
      <vt:lpstr>Office 主题</vt:lpstr>
      <vt:lpstr>Visio.Drawing.11</vt:lpstr>
      <vt:lpstr>Visio.Drawing.11</vt:lpstr>
      <vt:lpstr>MSProject.Project.9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creator>哎呀小小草</dc:creator>
  <cp:keywords>https://800sucai.taobao.com</cp:keywords>
  <dc:description>https://800sucai.taobao.com</dc:description>
  <dc:subject>哎呀小小草</dc:subject>
  <cp:category>https://800sucai.taobao.com</cp:category>
  <cp:lastModifiedBy>tory xu</cp:lastModifiedBy>
  <cp:revision>258</cp:revision>
  <dcterms:created xsi:type="dcterms:W3CDTF">2015-05-16T06:06:00Z</dcterms:created>
  <dcterms:modified xsi:type="dcterms:W3CDTF">2017-11-04T07:53:57Z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